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18"/>
  </p:notesMasterIdLst>
  <p:handoutMasterIdLst>
    <p:handoutMasterId r:id="rId19"/>
  </p:handoutMasterIdLst>
  <p:sldIdLst>
    <p:sldId id="474" r:id="rId6"/>
    <p:sldId id="387" r:id="rId7"/>
    <p:sldId id="541" r:id="rId8"/>
    <p:sldId id="262" r:id="rId9"/>
    <p:sldId id="582" r:id="rId10"/>
    <p:sldId id="490" r:id="rId11"/>
    <p:sldId id="576" r:id="rId12"/>
    <p:sldId id="575" r:id="rId13"/>
    <p:sldId id="467" r:id="rId14"/>
    <p:sldId id="471" r:id="rId15"/>
    <p:sldId id="577" r:id="rId16"/>
    <p:sldId id="578" r:id="rId17"/>
  </p:sldIdLst>
  <p:sldSz cx="9906000" cy="6858000" type="A4"/>
  <p:notesSz cx="6858000" cy="9144000"/>
  <p:embeddedFontLst>
    <p:embeddedFont>
      <p:font typeface="ABeeZee"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United Curriculum" panose="020B060402020202020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CD45C2-DE53-45E9-BF02-1B1465A4DE30}">
          <p14:sldIdLst>
            <p14:sldId id="474"/>
          </p14:sldIdLst>
        </p14:section>
        <p14:section name="Intent" id="{185B6AFA-58C6-49FA-9E20-589F8B1FB67F}">
          <p14:sldIdLst>
            <p14:sldId id="387"/>
            <p14:sldId id="541"/>
            <p14:sldId id="262"/>
            <p14:sldId id="582"/>
            <p14:sldId id="490"/>
            <p14:sldId id="576"/>
            <p14:sldId id="575"/>
            <p14:sldId id="467"/>
            <p14:sldId id="471"/>
          </p14:sldIdLst>
        </p14:section>
        <p14:section name="Implementation" id="{689B882A-D78F-4209-B73F-89E0DB240C7D}">
          <p14:sldIdLst>
            <p14:sldId id="577"/>
          </p14:sldIdLst>
        </p14:section>
        <p14:section name="Impact" id="{3AD32B26-B70D-4013-967C-975046551D2D}">
          <p14:sldIdLst>
            <p14:sldId id="578"/>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FE9"/>
    <a:srgbClr val="EEBFCF"/>
    <a:srgbClr val="BF5E97"/>
    <a:srgbClr val="D88BB7"/>
    <a:srgbClr val="C6C6C6"/>
    <a:srgbClr val="C35993"/>
    <a:srgbClr val="F1C2D2"/>
    <a:srgbClr val="D8CEE4"/>
    <a:srgbClr val="B4A1CA"/>
    <a:srgbClr val="FCE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F4A22-C86C-41E2-295B-9768DA473D36}" v="5" dt="2026-07-08T10:43:03.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8/10/relationships/authors" Target="authors.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ynch" userId="S::j.lynch@cravenwoodprimary.org.uk::383a508e-ad61-4820-aa2d-ea366d8e1475" providerId="AD" clId="Web-{B92F4A22-C86C-41E2-295B-9768DA473D36}"/>
    <pc:docChg chg="modSld sldOrd">
      <pc:chgData name="John Lynch" userId="S::j.lynch@cravenwoodprimary.org.uk::383a508e-ad61-4820-aa2d-ea366d8e1475" providerId="AD" clId="Web-{B92F4A22-C86C-41E2-295B-9768DA473D36}" dt="2026-07-08T10:43:03.165" v="2"/>
      <pc:docMkLst>
        <pc:docMk/>
      </pc:docMkLst>
      <pc:sldChg chg="modSp">
        <pc:chgData name="John Lynch" userId="S::j.lynch@cravenwoodprimary.org.uk::383a508e-ad61-4820-aa2d-ea366d8e1475" providerId="AD" clId="Web-{B92F4A22-C86C-41E2-295B-9768DA473D36}" dt="2026-07-08T10:42:33.430" v="1" actId="20577"/>
        <pc:sldMkLst>
          <pc:docMk/>
          <pc:sldMk cId="3229121297" sldId="541"/>
        </pc:sldMkLst>
        <pc:spChg chg="mod">
          <ac:chgData name="John Lynch" userId="S::j.lynch@cravenwoodprimary.org.uk::383a508e-ad61-4820-aa2d-ea366d8e1475" providerId="AD" clId="Web-{B92F4A22-C86C-41E2-295B-9768DA473D36}" dt="2026-07-08T10:42:33.430" v="1" actId="20577"/>
          <ac:spMkLst>
            <pc:docMk/>
            <pc:sldMk cId="3229121297" sldId="541"/>
            <ac:spMk id="3" creationId="{FC671CFA-A133-86E5-BDC7-3B8ADB73477F}"/>
          </ac:spMkLst>
        </pc:spChg>
      </pc:sldChg>
      <pc:sldChg chg="ord">
        <pc:chgData name="John Lynch" userId="S::j.lynch@cravenwoodprimary.org.uk::383a508e-ad61-4820-aa2d-ea366d8e1475" providerId="AD" clId="Web-{B92F4A22-C86C-41E2-295B-9768DA473D36}" dt="2026-07-08T10:43:03.165" v="2"/>
        <pc:sldMkLst>
          <pc:docMk/>
          <pc:sldMk cId="4032337868" sldId="5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08/07/2026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08/07/2026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22CF7F3D-A76E-462C-91BC-6AD2B2EFE72A}" type="slidenum">
              <a:rPr lang="en-GB" smtClean="0"/>
              <a:t>5</a:t>
            </a:fld>
            <a:endParaRPr lang="en-GB"/>
          </a:p>
        </p:txBody>
      </p:sp>
    </p:spTree>
    <p:extLst>
      <p:ext uri="{BB962C8B-B14F-4D97-AF65-F5344CB8AC3E}">
        <p14:creationId xmlns:p14="http://schemas.microsoft.com/office/powerpoint/2010/main" val="3543085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ABeeZee" panose="02000000000000000000" pitchFamily="2" charset="0"/>
                <a:ea typeface="Roboto Slab" pitchFamily="2" charset="0"/>
              </a:rPr>
              <a:t>For Teachers</a:t>
            </a:r>
            <a:endParaRPr lang="en-GB" sz="2400" b="1">
              <a:solidFill>
                <a:srgbClr val="FFFFFF"/>
              </a:solidFill>
              <a:latin typeface="ABeeZee" panose="02000000000000000000"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4606182"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AAD0B5A-175D-4CB3-9AF8-E21EDA74476D}"/>
              </a:ext>
            </a:extLst>
          </p:cNvPr>
          <p:cNvGrpSpPr/>
          <p:nvPr userDrawn="1"/>
        </p:nvGrpSpPr>
        <p:grpSpPr>
          <a:xfrm>
            <a:off x="8364811" y="-8675"/>
            <a:ext cx="1065321" cy="748952"/>
            <a:chOff x="8364811" y="-8675"/>
            <a:chExt cx="1065321" cy="748952"/>
          </a:xfrm>
        </p:grpSpPr>
        <p:grpSp>
          <p:nvGrpSpPr>
            <p:cNvPr id="13" name="Group 12">
              <a:extLst>
                <a:ext uri="{FF2B5EF4-FFF2-40B4-BE49-F238E27FC236}">
                  <a16:creationId xmlns:a16="http://schemas.microsoft.com/office/drawing/2014/main" id="{0F46827C-CC7B-416D-B165-837620F8A5D0}"/>
                </a:ext>
              </a:extLst>
            </p:cNvPr>
            <p:cNvGrpSpPr/>
            <p:nvPr userDrawn="1"/>
          </p:nvGrpSpPr>
          <p:grpSpPr>
            <a:xfrm>
              <a:off x="8364811" y="-8675"/>
              <a:ext cx="1065321" cy="748952"/>
              <a:chOff x="8354346" y="-8675"/>
              <a:chExt cx="1065321" cy="748952"/>
            </a:xfrm>
          </p:grpSpPr>
          <p:sp>
            <p:nvSpPr>
              <p:cNvPr id="15" name="Freeform: Shape 14">
                <a:extLst>
                  <a:ext uri="{FF2B5EF4-FFF2-40B4-BE49-F238E27FC236}">
                    <a16:creationId xmlns:a16="http://schemas.microsoft.com/office/drawing/2014/main" id="{D2291A0C-10C5-41A8-AFD3-ACF477840B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B93381-1BF7-4CA4-BFA5-815416D63C25}"/>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45C4EF4-5840-4649-8069-6D65BAF0D83E}"/>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202A7B19-0191-4B9F-9046-7C5A64E7A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9FAC1482-810C-4375-9F64-BA519E7A87D3}"/>
              </a:ext>
            </a:extLst>
          </p:cNvPr>
          <p:cNvGrpSpPr/>
          <p:nvPr userDrawn="1"/>
        </p:nvGrpSpPr>
        <p:grpSpPr>
          <a:xfrm>
            <a:off x="8364811" y="-8675"/>
            <a:ext cx="1065321" cy="748952"/>
            <a:chOff x="8364811" y="-8675"/>
            <a:chExt cx="1065321" cy="748952"/>
          </a:xfrm>
        </p:grpSpPr>
        <p:grpSp>
          <p:nvGrpSpPr>
            <p:cNvPr id="26" name="Group 25">
              <a:extLst>
                <a:ext uri="{FF2B5EF4-FFF2-40B4-BE49-F238E27FC236}">
                  <a16:creationId xmlns:a16="http://schemas.microsoft.com/office/drawing/2014/main" id="{A5B06ACF-53F6-48F0-8049-F34CD08C75B2}"/>
                </a:ext>
              </a:extLst>
            </p:cNvPr>
            <p:cNvGrpSpPr/>
            <p:nvPr userDrawn="1"/>
          </p:nvGrpSpPr>
          <p:grpSpPr>
            <a:xfrm>
              <a:off x="8364811" y="-8675"/>
              <a:ext cx="1065321" cy="748952"/>
              <a:chOff x="8354346" y="-8675"/>
              <a:chExt cx="1065321" cy="748952"/>
            </a:xfrm>
          </p:grpSpPr>
          <p:sp>
            <p:nvSpPr>
              <p:cNvPr id="28" name="Freeform: Shape 27">
                <a:extLst>
                  <a:ext uri="{FF2B5EF4-FFF2-40B4-BE49-F238E27FC236}">
                    <a16:creationId xmlns:a16="http://schemas.microsoft.com/office/drawing/2014/main" id="{26D3D269-7F20-4838-B7C5-294615001D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F3158BC-1C28-4D78-BAAF-1F4E43834C4D}"/>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143D21-9059-42EE-94F2-CA89800237D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8595249-5618-4300-A250-861027898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7597A3B3-DD80-4D96-951C-61DE4382F019}"/>
              </a:ext>
            </a:extLst>
          </p:cNvPr>
          <p:cNvGrpSpPr/>
          <p:nvPr userDrawn="1"/>
        </p:nvGrpSpPr>
        <p:grpSpPr>
          <a:xfrm>
            <a:off x="8364811" y="-8675"/>
            <a:ext cx="1065321" cy="748952"/>
            <a:chOff x="8364811" y="-8675"/>
            <a:chExt cx="1065321" cy="748952"/>
          </a:xfrm>
        </p:grpSpPr>
        <p:grpSp>
          <p:nvGrpSpPr>
            <p:cNvPr id="25" name="Group 24">
              <a:extLst>
                <a:ext uri="{FF2B5EF4-FFF2-40B4-BE49-F238E27FC236}">
                  <a16:creationId xmlns:a16="http://schemas.microsoft.com/office/drawing/2014/main" id="{B44252AC-0314-48BC-9239-AD9453787908}"/>
                </a:ext>
              </a:extLst>
            </p:cNvPr>
            <p:cNvGrpSpPr/>
            <p:nvPr userDrawn="1"/>
          </p:nvGrpSpPr>
          <p:grpSpPr>
            <a:xfrm>
              <a:off x="8364811" y="-8675"/>
              <a:ext cx="1065321" cy="748952"/>
              <a:chOff x="8354346" y="-8675"/>
              <a:chExt cx="1065321" cy="748952"/>
            </a:xfrm>
          </p:grpSpPr>
          <p:sp>
            <p:nvSpPr>
              <p:cNvPr id="27" name="Freeform: Shape 26">
                <a:extLst>
                  <a:ext uri="{FF2B5EF4-FFF2-40B4-BE49-F238E27FC236}">
                    <a16:creationId xmlns:a16="http://schemas.microsoft.com/office/drawing/2014/main" id="{D5CF032F-841E-4234-ADBD-F58215635993}"/>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33102F0-3DBF-4AA2-BD74-E7B564F9438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A79C616-1D19-49AB-B958-F20DF80EEAB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75710114-996D-47D5-A883-8E4F957B6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CD150508-D524-4BD4-A110-C3D3120A37D5}"/>
              </a:ext>
            </a:extLst>
          </p:cNvPr>
          <p:cNvGrpSpPr/>
          <p:nvPr userDrawn="1"/>
        </p:nvGrpSpPr>
        <p:grpSpPr>
          <a:xfrm>
            <a:off x="8364811" y="-8675"/>
            <a:ext cx="1065321" cy="748952"/>
            <a:chOff x="8364811" y="-8675"/>
            <a:chExt cx="1065321" cy="748952"/>
          </a:xfrm>
        </p:grpSpPr>
        <p:grpSp>
          <p:nvGrpSpPr>
            <p:cNvPr id="20" name="Group 19">
              <a:extLst>
                <a:ext uri="{FF2B5EF4-FFF2-40B4-BE49-F238E27FC236}">
                  <a16:creationId xmlns:a16="http://schemas.microsoft.com/office/drawing/2014/main" id="{C73D1839-2A8B-46EB-B917-C5AABDDBC2C1}"/>
                </a:ext>
              </a:extLst>
            </p:cNvPr>
            <p:cNvGrpSpPr/>
            <p:nvPr userDrawn="1"/>
          </p:nvGrpSpPr>
          <p:grpSpPr>
            <a:xfrm>
              <a:off x="8364811" y="-8675"/>
              <a:ext cx="1065321" cy="748952"/>
              <a:chOff x="8354346" y="-8675"/>
              <a:chExt cx="1065321" cy="748952"/>
            </a:xfrm>
          </p:grpSpPr>
          <p:sp>
            <p:nvSpPr>
              <p:cNvPr id="22" name="Freeform: Shape 21">
                <a:extLst>
                  <a:ext uri="{FF2B5EF4-FFF2-40B4-BE49-F238E27FC236}">
                    <a16:creationId xmlns:a16="http://schemas.microsoft.com/office/drawing/2014/main" id="{4AECE3A6-2668-4471-8C43-F64CB9D4B0C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E49D769-6271-476D-A920-E77CBBE8B6D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1B48E31-15DC-42D1-89D1-62F8CE6BC872}"/>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CE08149C-52F3-4C6C-AFDB-965A07ECF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30D99B84-59C6-4BF8-9B15-04C236AF8614}"/>
              </a:ext>
            </a:extLst>
          </p:cNvPr>
          <p:cNvSpPr txBox="1"/>
          <p:nvPr userDrawn="1"/>
        </p:nvSpPr>
        <p:spPr>
          <a:xfrm rot="16200000">
            <a:off x="8658004" y="3118869"/>
            <a:ext cx="21613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00000000000000000" pitchFamily="2" charset="0"/>
              </a:rPr>
              <a:t>Year 6: Spring</a:t>
            </a:r>
            <a:endParaRPr lang="en-GB" sz="1600" b="1">
              <a:solidFill>
                <a:schemeClr val="tx1"/>
              </a:solidFill>
              <a:latin typeface="ABeeZee" panose="02000000000000000000" pitchFamily="2" charset="0"/>
            </a:endParaRPr>
          </a:p>
        </p:txBody>
      </p:sp>
      <p:grpSp>
        <p:nvGrpSpPr>
          <p:cNvPr id="17" name="Group 16">
            <a:extLst>
              <a:ext uri="{FF2B5EF4-FFF2-40B4-BE49-F238E27FC236}">
                <a16:creationId xmlns:a16="http://schemas.microsoft.com/office/drawing/2014/main" id="{DA3A6099-2630-4EBE-9B30-E52C2EC62E49}"/>
              </a:ext>
            </a:extLst>
          </p:cNvPr>
          <p:cNvGrpSpPr/>
          <p:nvPr userDrawn="1"/>
        </p:nvGrpSpPr>
        <p:grpSpPr>
          <a:xfrm>
            <a:off x="8354346" y="-8676"/>
            <a:ext cx="1065321" cy="748952"/>
            <a:chOff x="7607201" y="-8675"/>
            <a:chExt cx="1065321" cy="748952"/>
          </a:xfrm>
        </p:grpSpPr>
        <p:grpSp>
          <p:nvGrpSpPr>
            <p:cNvPr id="19" name="Group 18">
              <a:extLst>
                <a:ext uri="{FF2B5EF4-FFF2-40B4-BE49-F238E27FC236}">
                  <a16:creationId xmlns:a16="http://schemas.microsoft.com/office/drawing/2014/main" id="{203FB4D0-B526-437C-8465-D65E85AAF9E8}"/>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26DE300E-5D70-41B0-8CC4-008D4E6838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9EBDE30-5D1E-4B41-9DAF-D21F6CFF3C7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F13A1B6E-7E39-4534-B019-B44168BA36C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00DB8D88-B3FE-43F3-8A61-E88155B88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300396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B0604020202020204"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B0604020202020204" charset="0"/>
                <a:ea typeface="Roboto" panose="02000000000000000000" pitchFamily="2" charset="0"/>
                <a:cs typeface="Times New Roman" panose="02020603050405020304" pitchFamily="18" charset="0"/>
              </a:rPr>
              <a:t> </a:t>
            </a:r>
            <a:endParaRPr lang="en-GB" sz="1050">
              <a:solidFill>
                <a:schemeClr val="bg2"/>
              </a:solidFill>
              <a:latin typeface="ABeeZee" panose="020B0604020202020204"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B0604020202020204"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spTree>
    <p:extLst>
      <p:ext uri="{BB962C8B-B14F-4D97-AF65-F5344CB8AC3E}">
        <p14:creationId xmlns:p14="http://schemas.microsoft.com/office/powerpoint/2010/main" val="102884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anose="020B0604020202020204"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5597236"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anose="020B0604020202020204" charset="0"/>
                <a:ea typeface="Roboto Slab" pitchFamily="2" charset="0"/>
              </a:rPr>
              <a:t>Information for school websites</a:t>
            </a:r>
            <a:endParaRPr lang="en-GB" sz="2400" b="1">
              <a:solidFill>
                <a:srgbClr val="FFFFFF"/>
              </a:solidFill>
              <a:latin typeface="United Curriculum" panose="020B0604020202020204"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6021976"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118218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Art &amp; Design</a:t>
            </a:r>
            <a:endParaRPr lang="en-GB" sz="831" b="1">
              <a:ln w="12700">
                <a:noFill/>
              </a:ln>
              <a:solidFill>
                <a:schemeClr val="accent1"/>
              </a:solidFill>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906EECF-9D7C-4D95-8205-7F3D18D12F12}"/>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2" name="Text Placeholder 6">
            <a:extLst>
              <a:ext uri="{FF2B5EF4-FFF2-40B4-BE49-F238E27FC236}">
                <a16:creationId xmlns:a16="http://schemas.microsoft.com/office/drawing/2014/main" id="{DE69D756-BFCC-2D53-9561-6E0931DDE4F8}"/>
              </a:ext>
            </a:extLst>
          </p:cNvPr>
          <p:cNvSpPr txBox="1">
            <a:spLocks/>
          </p:cNvSpPr>
          <p:nvPr/>
        </p:nvSpPr>
        <p:spPr>
          <a:xfrm>
            <a:off x="209163" y="1559109"/>
            <a:ext cx="5642996"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Art &amp; Design</a:t>
            </a:r>
            <a:endParaRPr lang="en-GB" sz="3200" b="0">
              <a:solidFill>
                <a:schemeClr val="tx1"/>
              </a:solidFill>
            </a:endParaRPr>
          </a:p>
        </p:txBody>
      </p:sp>
      <p:pic>
        <p:nvPicPr>
          <p:cNvPr id="9" name="Picture 8" descr="Icon&#10;&#10;Description automatically generated">
            <a:extLst>
              <a:ext uri="{FF2B5EF4-FFF2-40B4-BE49-F238E27FC236}">
                <a16:creationId xmlns:a16="http://schemas.microsoft.com/office/drawing/2014/main" id="{34A42055-2B6F-4A9B-4806-BFDD55A01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706" y="2597767"/>
            <a:ext cx="2559687" cy="3639196"/>
          </a:xfrm>
          <a:prstGeom prst="rect">
            <a:avLst/>
          </a:prstGeom>
        </p:spPr>
      </p:pic>
      <p:pic>
        <p:nvPicPr>
          <p:cNvPr id="6" name="Picture 5">
            <a:extLst>
              <a:ext uri="{FF2B5EF4-FFF2-40B4-BE49-F238E27FC236}">
                <a16:creationId xmlns:a16="http://schemas.microsoft.com/office/drawing/2014/main" id="{380BD587-B19A-475C-8DCF-2C4CC0AC1657}"/>
              </a:ext>
            </a:extLst>
          </p:cNvPr>
          <p:cNvPicPr>
            <a:picLocks noChangeAspect="1"/>
          </p:cNvPicPr>
          <p:nvPr/>
        </p:nvPicPr>
        <p:blipFill>
          <a:blip r:embed="rId3"/>
          <a:stretch>
            <a:fillRect/>
          </a:stretch>
        </p:blipFill>
        <p:spPr>
          <a:xfrm>
            <a:off x="209164" y="3245790"/>
            <a:ext cx="5642996" cy="1171575"/>
          </a:xfrm>
          <a:prstGeom prst="rect">
            <a:avLst/>
          </a:prstGeom>
        </p:spPr>
      </p:pic>
    </p:spTree>
    <p:extLst>
      <p:ext uri="{BB962C8B-B14F-4D97-AF65-F5344CB8AC3E}">
        <p14:creationId xmlns:p14="http://schemas.microsoft.com/office/powerpoint/2010/main" val="5357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chemeClr val="accent1"/>
                </a:solidFill>
                <a:latin typeface="Roboto" panose="02000000000000000000" pitchFamily="2" charset="0"/>
                <a:ea typeface="Roboto" panose="02000000000000000000" pitchFamily="2" charset="0"/>
              </a:rPr>
              <a:t>first taught </a:t>
            </a:r>
            <a:r>
              <a:rPr lang="en-US" sz="1200" b="1">
                <a:solidFill>
                  <a:schemeClr val="bg1"/>
                </a:solidFill>
                <a:latin typeface="Roboto" panose="02000000000000000000" pitchFamily="2" charset="0"/>
                <a:ea typeface="Roboto" panose="02000000000000000000" pitchFamily="2" charset="0"/>
              </a:rPr>
              <a:t>across KS1 or KS2. The curriculum has been sequenced so that much of the content is reviewed in subsequent units.</a:t>
            </a:r>
            <a:endParaRPr lang="en-GB" sz="1400" b="1">
              <a:solidFill>
                <a:schemeClr val="bg1"/>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nvGraphicFramePr>
        <p:xfrm>
          <a:off x="371192" y="1467476"/>
          <a:ext cx="8917664" cy="4665600"/>
        </p:xfrm>
        <a:graphic>
          <a:graphicData uri="http://schemas.openxmlformats.org/drawingml/2006/table">
            <a:tbl>
              <a:tblPr firstRow="1" bandRow="1"/>
              <a:tblGrid>
                <a:gridCol w="6955581">
                  <a:extLst>
                    <a:ext uri="{9D8B030D-6E8A-4147-A177-3AD203B41FA5}">
                      <a16:colId xmlns:a16="http://schemas.microsoft.com/office/drawing/2014/main" val="1335714826"/>
                    </a:ext>
                  </a:extLst>
                </a:gridCol>
                <a:gridCol w="1962083">
                  <a:extLst>
                    <a:ext uri="{9D8B030D-6E8A-4147-A177-3AD203B41FA5}">
                      <a16:colId xmlns:a16="http://schemas.microsoft.com/office/drawing/2014/main" val="4037097178"/>
                    </a:ext>
                  </a:extLst>
                </a:gridCol>
              </a:tblGrid>
              <a:tr h="3600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ABeeZee" panose="02000000000000000000" pitchFamily="2" charset="0"/>
                          <a:ea typeface="Roboto" panose="02000000000000000000" pitchFamily="2" charset="0"/>
                        </a:rPr>
                        <a:t>In KS1,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a range of materials creatively to design and make products</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drawing, painting and sculpture to develop and share their ideas, experiences</a:t>
                      </a:r>
                    </a:p>
                    <a:p>
                      <a:r>
                        <a:rPr lang="en-US" sz="1000">
                          <a:solidFill>
                            <a:schemeClr val="bg1"/>
                          </a:solidFill>
                          <a:latin typeface="Roboto" panose="02000000000000000000" pitchFamily="2" charset="0"/>
                          <a:ea typeface="Roboto" panose="02000000000000000000" pitchFamily="2" charset="0"/>
                        </a:rPr>
                        <a:t>and imagination</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develop a wide range of art and design techniques in using colour, pattern, texture,</a:t>
                      </a:r>
                    </a:p>
                    <a:p>
                      <a:r>
                        <a:rPr lang="en-US" sz="1000">
                          <a:solidFill>
                            <a:schemeClr val="bg1"/>
                          </a:solidFill>
                          <a:latin typeface="Roboto" panose="02000000000000000000" pitchFamily="2" charset="0"/>
                          <a:ea typeface="Roboto" panose="02000000000000000000" pitchFamily="2" charset="0"/>
                        </a:rPr>
                        <a:t>line, shape, form and space</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493200">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the work of a range of artists, craft makers and designers, describing the</a:t>
                      </a:r>
                    </a:p>
                    <a:p>
                      <a:r>
                        <a:rPr lang="en-US" sz="1000">
                          <a:solidFill>
                            <a:schemeClr val="bg1"/>
                          </a:solidFill>
                          <a:latin typeface="Roboto" panose="02000000000000000000" pitchFamily="2" charset="0"/>
                          <a:ea typeface="Roboto" panose="02000000000000000000" pitchFamily="2" charset="0"/>
                        </a:rPr>
                        <a:t>differences and similarities between different practices and disciplines, and making</a:t>
                      </a:r>
                    </a:p>
                    <a:p>
                      <a:r>
                        <a:rPr lang="en-US" sz="1000">
                          <a:solidFill>
                            <a:schemeClr val="bg1"/>
                          </a:solidFill>
                          <a:latin typeface="Roboto" panose="02000000000000000000" pitchFamily="2" charset="0"/>
                          <a:ea typeface="Roboto" panose="02000000000000000000" pitchFamily="2" charset="0"/>
                        </a:rPr>
                        <a:t>links to their own work.</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a:solidFill>
                            <a:schemeClr val="bg1"/>
                          </a:solidFill>
                          <a:latin typeface="Roboto" panose="02000000000000000000" pitchFamily="2" charset="0"/>
                          <a:ea typeface="Roboto" panose="02000000000000000000" pitchFamily="2" charset="0"/>
                        </a:rPr>
                        <a:t>Y1 Aut, Y1 Spr, Y1 Sum,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36000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ABeeZee" panose="02000000000000000000" pitchFamily="2" charset="0"/>
                          <a:ea typeface="Roboto" panose="02000000000000000000" pitchFamily="2" charset="0"/>
                        </a:rPr>
                        <a:t>In KS2,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develop their techniques, including their control and their use of materials, with creativity, experimentation and an increasing awareness of different kinds of art, craft and design. </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Y4 Aut,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create sketch books to record their observations and use them to review and revisit ideas</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Y3 Aut, Y4 Aut, Y4 Spr, Y4 Sum, Y5 Aut, Y6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improve their mastery of art and design techniques, including drawing, painting and sculpture with a range of materials [for example, pencil, charcoal, paint, clay]</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Spr, Y4 Aut, Y4 Spr,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great artists, architects and designers in history.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Sum, Y4 Aut, Y4 Spr, Y5 Aut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bl>
          </a:graphicData>
        </a:graphic>
      </p:graphicFrame>
    </p:spTree>
    <p:extLst>
      <p:ext uri="{BB962C8B-B14F-4D97-AF65-F5344CB8AC3E}">
        <p14:creationId xmlns:p14="http://schemas.microsoft.com/office/powerpoint/2010/main" val="388279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a:t>Implementation</a:t>
            </a:r>
          </a:p>
        </p:txBody>
      </p:sp>
      <p:sp>
        <p:nvSpPr>
          <p:cNvPr id="4" name="TextBox 3">
            <a:extLst>
              <a:ext uri="{FF2B5EF4-FFF2-40B4-BE49-F238E27FC236}">
                <a16:creationId xmlns:a16="http://schemas.microsoft.com/office/drawing/2014/main" id="{A8852460-68B8-1935-7729-AEB2E6E15E49}"/>
              </a:ext>
            </a:extLst>
          </p:cNvPr>
          <p:cNvSpPr txBox="1"/>
          <p:nvPr/>
        </p:nvSpPr>
        <p:spPr>
          <a:xfrm>
            <a:off x="203201" y="878869"/>
            <a:ext cx="9285573" cy="3170099"/>
          </a:xfrm>
          <a:prstGeom prst="rect">
            <a:avLst/>
          </a:prstGeom>
          <a:noFill/>
        </p:spPr>
        <p:txBody>
          <a:bodyPr wrap="square" lIns="91440" tIns="45720" rIns="91440" bIns="45720" rtlCol="0" anchor="t">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Art &amp; Design reflects our broader teaching and learning principles:</a:t>
            </a:r>
            <a:endParaRPr lang="en-US" sz="1200" b="1" u="sng">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For Art &amp; Design in particular:</a:t>
            </a:r>
          </a:p>
          <a:p>
            <a:pPr marL="171450" indent="-171450">
              <a:spcAft>
                <a:spcPts val="600"/>
              </a:spcAft>
              <a:buFont typeface="Arial" panose="020B0604020202020204" pitchFamily="34" charset="0"/>
              <a:buChar char="•"/>
            </a:pPr>
            <a:r>
              <a:rPr lang="en-US" sz="1200">
                <a:solidFill>
                  <a:schemeClr val="bg1"/>
                </a:solidFill>
                <a:latin typeface="Roboto"/>
                <a:ea typeface="Roboto"/>
                <a:cs typeface="Roboto"/>
              </a:rPr>
              <a:t>Content is always carefully situated within existing schemas. Every unit considers the prior knowledge that is prerequisite for that unit and builds on that knowledge to develop a deeper understanding of that concept. For example, pupils are not expected to be able to produce a representational drawing until after they have explored a range of drawing materials and have had the opportunity to experiment and create using a range of materials, techniques and processes. </a:t>
            </a:r>
          </a:p>
          <a:p>
            <a:pPr marL="171450" indent="-171450">
              <a:spcAft>
                <a:spcPts val="600"/>
              </a:spcAft>
              <a:buFont typeface="Arial" panose="020B0604020202020204" pitchFamily="34" charset="0"/>
              <a:buChar char="•"/>
            </a:pPr>
            <a:r>
              <a:rPr lang="en-US" sz="1200">
                <a:solidFill>
                  <a:schemeClr val="bg1"/>
                </a:solidFill>
                <a:latin typeface="Roboto"/>
                <a:ea typeface="Roboto"/>
                <a:cs typeface="Roboto"/>
              </a:rPr>
              <a:t>Vertical concepts are used within lessons to connect aspects of learning. In Art and Design, this is most clearly evidenced in the progression of knowledge and skills linked through the formal elements (line, tone, space, shape, form, colour, pattern and texture). These building blocks of the subject offer opportunities for pupils to develop their knowledge and understanding as well as their practical skills.</a:t>
            </a:r>
          </a:p>
          <a:p>
            <a:pPr marL="171450" indent="-171450">
              <a:spcAft>
                <a:spcPts val="600"/>
              </a:spcAft>
              <a:buFont typeface="Arial" panose="020B0604020202020204" pitchFamily="34" charset="0"/>
              <a:buChar char="•"/>
            </a:pPr>
            <a:r>
              <a:rPr lang="en-US" sz="1200">
                <a:solidFill>
                  <a:schemeClr val="bg1"/>
                </a:solidFill>
                <a:latin typeface="Roboto"/>
                <a:ea typeface="+mn-lt"/>
                <a:cs typeface="+mn-lt"/>
              </a:rPr>
              <a:t>Disciplinary knowledge is explicitly taught to pupils and carefully sequenced to ensure pupils are provided with opportunities to practice these skills throughout the curriculum. Pupils are encouraged to engage with big questions about the meaning and purpose of art, as well as exploring the concept of creativity in both a theoretical and very practical way. Our purpose is to allow our pupils to see themselves as artists by developing their innate creativity through building their confidence in knowledge, understanding and skill.</a:t>
            </a:r>
            <a:endParaRPr lang="en-US" sz="1200">
              <a:solidFill>
                <a:schemeClr val="bg1"/>
              </a:solidFill>
              <a:latin typeface="Roboto"/>
              <a:ea typeface="Calibri"/>
              <a:cs typeface="Calibri"/>
            </a:endParaRPr>
          </a:p>
        </p:txBody>
      </p:sp>
    </p:spTree>
    <p:extLst>
      <p:ext uri="{BB962C8B-B14F-4D97-AF65-F5344CB8AC3E}">
        <p14:creationId xmlns:p14="http://schemas.microsoft.com/office/powerpoint/2010/main" val="387998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a:t>Impact</a:t>
            </a:r>
          </a:p>
        </p:txBody>
      </p:sp>
      <p:sp>
        <p:nvSpPr>
          <p:cNvPr id="2" name="TextBox 1">
            <a:extLst>
              <a:ext uri="{FF2B5EF4-FFF2-40B4-BE49-F238E27FC236}">
                <a16:creationId xmlns:a16="http://schemas.microsoft.com/office/drawing/2014/main" id="{6E84A31D-DFC6-C98F-0C6A-9F4BFA915B16}"/>
              </a:ext>
            </a:extLst>
          </p:cNvPr>
          <p:cNvSpPr txBox="1"/>
          <p:nvPr/>
        </p:nvSpPr>
        <p:spPr>
          <a:xfrm>
            <a:off x="598310" y="1388534"/>
            <a:ext cx="8139289" cy="3903633"/>
          </a:xfrm>
          <a:prstGeom prst="rect">
            <a:avLst/>
          </a:prstGeom>
          <a:noFill/>
        </p:spPr>
        <p:txBody>
          <a:bodyPr wrap="square" lIns="91440" tIns="45720" rIns="91440" bIns="45720" rtlCol="0" anchor="t">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endParaRPr lang="en-US" sz="120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a:spcBef>
                <a:spcPts val="0"/>
              </a:spcBef>
              <a:spcAft>
                <a:spcPts val="400"/>
              </a:spcAft>
            </a:pPr>
            <a:r>
              <a:rPr lang="en-US" sz="1200" b="1">
                <a:solidFill>
                  <a:schemeClr val="accent1"/>
                </a:solidFill>
                <a:latin typeface="Roboto" panose="02000000000000000000" pitchFamily="2" charset="0"/>
                <a:ea typeface="Roboto" panose="02000000000000000000" pitchFamily="2" charset="0"/>
              </a:rPr>
              <a:t>Use of sketchbooks and pupil-conferencing</a:t>
            </a:r>
          </a:p>
          <a:p>
            <a:pPr>
              <a:spcBef>
                <a:spcPts val="0"/>
              </a:spcBef>
              <a:spcAft>
                <a:spcPts val="400"/>
              </a:spcAft>
            </a:pPr>
            <a:r>
              <a:rPr lang="en-US" sz="1200">
                <a:solidFill>
                  <a:schemeClr val="bg1"/>
                </a:solidFill>
                <a:latin typeface="Roboto" panose="02000000000000000000" pitchFamily="2" charset="0"/>
                <a:ea typeface="Roboto" panose="02000000000000000000" pitchFamily="2" charset="0"/>
              </a:rPr>
              <a:t>Unless it is unavoidable, pupils use the same sketchbook over multiple years, until it is complete. Sketchbooks contain a record of pupils’ progress over a significant period of time. Talking to pupils about their sketchbooks allows us to assess how much of the curriculum content is secure. These conversations are used to determine whether pupils have a good understanding of the vertical concepts (</a:t>
            </a:r>
            <a:r>
              <a:rPr lang="en-US" sz="1200" b="1">
                <a:solidFill>
                  <a:schemeClr val="bg1"/>
                </a:solidFill>
                <a:latin typeface="Roboto" panose="02000000000000000000" pitchFamily="2" charset="0"/>
                <a:ea typeface="Roboto" panose="02000000000000000000" pitchFamily="2" charset="0"/>
              </a:rPr>
              <a:t>practical knowledge</a:t>
            </a:r>
            <a:r>
              <a:rPr lang="en-US" sz="1200">
                <a:solidFill>
                  <a:schemeClr val="bg1"/>
                </a:solidFill>
                <a:latin typeface="Roboto" panose="02000000000000000000" pitchFamily="2" charset="0"/>
                <a:ea typeface="Roboto" panose="02000000000000000000" pitchFamily="2" charset="0"/>
              </a:rPr>
              <a:t>), and if they can link recently taught content to learning from previous units. </a:t>
            </a:r>
          </a:p>
          <a:p>
            <a:pPr>
              <a:spcBef>
                <a:spcPts val="0"/>
              </a:spcBef>
              <a:spcAft>
                <a:spcPts val="400"/>
              </a:spcAft>
            </a:pPr>
            <a:r>
              <a:rPr lang="en-US" sz="1200" b="1">
                <a:solidFill>
                  <a:schemeClr val="accent1"/>
                </a:solidFill>
                <a:latin typeface="Roboto" panose="02000000000000000000" pitchFamily="2" charset="0"/>
                <a:ea typeface="Roboto" panose="02000000000000000000" pitchFamily="2" charset="0"/>
              </a:rPr>
              <a:t>Formative assessment in lessons</a:t>
            </a:r>
          </a:p>
          <a:p>
            <a:pPr>
              <a:spcBef>
                <a:spcPts val="0"/>
              </a:spcBef>
              <a:spcAft>
                <a:spcPts val="400"/>
              </a:spcAft>
            </a:pPr>
            <a:r>
              <a:rPr lang="en-US" sz="1200">
                <a:solidFill>
                  <a:schemeClr val="bg1"/>
                </a:solidFill>
                <a:latin typeface="Roboto" panose="02000000000000000000" pitchFamily="2" charset="0"/>
                <a:ea typeface="Roboto" panose="02000000000000000000" pitchFamily="2" charset="0"/>
              </a:rPr>
              <a:t>There are opportunities for formative assessment in the lessons, and teachers continually adapt their lesson delivery to address misconceptions and ensure that pupils are keeping up with the content.</a:t>
            </a:r>
          </a:p>
          <a:p>
            <a:pPr>
              <a:spcBef>
                <a:spcPts val="0"/>
              </a:spcBef>
              <a:spcAft>
                <a:spcPts val="400"/>
              </a:spcAft>
            </a:pPr>
            <a:r>
              <a:rPr lang="en-US" sz="1200" b="1">
                <a:solidFill>
                  <a:schemeClr val="accent1"/>
                </a:solidFill>
                <a:latin typeface="Roboto" panose="02000000000000000000" pitchFamily="2" charset="0"/>
                <a:ea typeface="Roboto" panose="02000000000000000000" pitchFamily="2" charset="0"/>
              </a:rPr>
              <a:t>Low-stakes summative assessment</a:t>
            </a:r>
          </a:p>
          <a:p>
            <a:pPr>
              <a:spcBef>
                <a:spcPts val="0"/>
              </a:spcBef>
              <a:spcAft>
                <a:spcPts val="400"/>
              </a:spcAft>
            </a:pPr>
            <a:r>
              <a:rPr lang="en-US" sz="1200">
                <a:solidFill>
                  <a:schemeClr val="bg1"/>
                </a:solidFill>
                <a:latin typeface="Roboto" panose="02000000000000000000" pitchFamily="2" charset="0"/>
                <a:ea typeface="Roboto" panose="02000000000000000000" pitchFamily="2" charset="0"/>
              </a:rPr>
              <a:t>We also use low-stakes quizzes at the end of the unit to assess whether pupils have learned the core knowledge for that unit. These are also used formatively, and teachers plan to fill gaps and address misconceptions before moving on.</a:t>
            </a:r>
            <a:endParaRPr lang="en-US" sz="1200">
              <a:solidFill>
                <a:schemeClr val="bg1"/>
              </a:solidFill>
              <a:highlight>
                <a:srgbClr val="F1C2D2"/>
              </a:highligh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211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796251"/>
            <a:ext cx="9162906" cy="5955476"/>
          </a:xfrm>
          <a:prstGeom prst="rect">
            <a:avLst/>
          </a:prstGeom>
          <a:noFill/>
        </p:spPr>
        <p:txBody>
          <a:bodyPr wrap="square" anchor="t">
            <a:spAutoFit/>
          </a:bodyPr>
          <a:lstStyle/>
          <a:p>
            <a:pPr>
              <a:spcAft>
                <a:spcPts val="600"/>
              </a:spcAft>
            </a:pPr>
            <a:r>
              <a:rPr lang="en-US" sz="14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United Curriculum for Art provides all children, regardless of their background, with:</a:t>
            </a:r>
            <a:endParaRPr lang="en-GB" sz="14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Entitlement</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Regardless of their starting point, the curriculum allows pupils to produce creative work, to explore ideas and develop the confidence to excel in a broad range of artistic techniques. All pupils will learn about artists and cultures from across history and across the world.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Coherence</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Taking the National Curriculum as its starting point, the curriculum is sequenced from Early Years to Key Stage 3 and beyond so that pupils gradually develop and build their practical knowledge, including the formal elements, the use of a range of materials in two and three dimensions, and the techniques required to produce artwork. Theoretical and disciplinary knowledge is sequenced so that pupils build a deeper understanding across key stages.</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Mastery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pupils will be explicitly taught about the formal elements – colour, form, line, pattern, shape, texture and tone – and other aspects of art knowledge in small steps. Pupils will revisit, develop and apply their skills with increasing technical proficiency.</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Adaptability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Our art curriculum is designed to give teachers flexibility, allowing them to select and adapt resources for their specific context. Schools are encouraged to bring it to life for their pupils by supplementing it with artists from their local area. In Key Stage 3, schools should select outcomes, materials and skills focus for units based on local context and teacher expertise.</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Representation</a:t>
            </a:r>
            <a:endParaRPr lang="en-GB" sz="1200" b="1">
              <a:solidFill>
                <a:schemeClr val="accent1"/>
              </a:solidFill>
              <a:latin typeface="Roboto" panose="02000000000000000000" pitchFamily="2" charset="0"/>
              <a:ea typeface="Roboto" panose="02000000000000000000" pitchFamily="2" charset="0"/>
              <a:cs typeface="Times New Roman" panose="02020603050405020304" pitchFamily="18" charset="0"/>
            </a:endParaRPr>
          </a:p>
          <a:p>
            <a:pPr lvl="1">
              <a:spcAft>
                <a:spcPts val="1200"/>
              </a:spcAft>
              <a:tabLst>
                <a:tab pos="457200" algn="l"/>
              </a:tabLst>
            </a:pPr>
            <a:r>
              <a:rPr lang="en-US"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Art curriculum provides children with the opportunity to explore historical and contemporary artists and artworks, who represent their own and others’ cultures, values and beliefs. </a:t>
            </a: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will explore the context in which the art was produced, and consider the full breadth of human experience and expression through art.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Education with Character</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aim to build and maintain pupils’ confidence in their ability as artists to create. The curriculum will develop aspects of character such as resilience, confidence and risk taking. Through the curriculum, pupils are given opportunities to share, reflect and learn about each other’s experiences whilst recognising the things we have in common. </a:t>
            </a:r>
          </a:p>
          <a:p>
            <a:pPr>
              <a:spcAft>
                <a:spcPts val="2400"/>
              </a:spcAft>
              <a:defRPr/>
            </a:pPr>
            <a:endParaRPr lang="en-US"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7289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3821559"/>
          </a:xfrm>
          <a:prstGeom prst="rect">
            <a:avLst/>
          </a:prstGeom>
          <a:noFill/>
        </p:spPr>
        <p:txBody>
          <a:bodyPr wrap="square" lIns="91440" tIns="45720" rIns="91440" bIns="45720" rtlCol="0" anchor="t">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Art is taught in units, once a term (Art alternates with D&amp;T).</a:t>
            </a: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Art is taught in EYFS within the planned Continuous Provision and direct adult input.</a:t>
            </a:r>
          </a:p>
          <a:p>
            <a:pPr>
              <a:spcAft>
                <a:spcPts val="600"/>
              </a:spcAft>
            </a:pPr>
            <a:r>
              <a:rPr lang="en-US" sz="1200">
                <a:solidFill>
                  <a:schemeClr val="bg1"/>
                </a:solidFill>
                <a:latin typeface="Roboto"/>
                <a:ea typeface="Roboto"/>
                <a:cs typeface="Roboto"/>
              </a:rPr>
              <a:t>The United Curriculum is sequenced so that meaningful links are made between subjects, and the order of units allows these connections to be made. For example, in Year 3 Spring pupils have the opportunity to create individual clay tiles which form part of collaborative storyboard illustrating a fairy tale. This unit links explicitly with the English curriculum unit </a:t>
            </a:r>
            <a:r>
              <a:rPr lang="en-US" sz="1200" i="1">
                <a:solidFill>
                  <a:schemeClr val="bg1"/>
                </a:solidFill>
                <a:latin typeface="Roboto"/>
                <a:ea typeface="Roboto"/>
                <a:cs typeface="Roboto"/>
              </a:rPr>
              <a:t>Fairy Tale Crimes</a:t>
            </a:r>
            <a:r>
              <a:rPr lang="en-US" sz="1200">
                <a:solidFill>
                  <a:schemeClr val="bg1"/>
                </a:solidFill>
                <a:latin typeface="Roboto"/>
                <a:ea typeface="Roboto"/>
                <a:cs typeface="Roboto"/>
              </a:rPr>
              <a:t>, in which pupils consider alternative readings of fairy tale characters and their intentions. </a:t>
            </a:r>
            <a:endParaRPr lang="en-US" sz="120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Art &amp; Design has been adapted for </a:t>
            </a: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Marlborough Road Academy </a:t>
            </a: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by considering the context of our pupils and the community.</a:t>
            </a:r>
          </a:p>
          <a:p>
            <a:pPr algn="l">
              <a:spcAft>
                <a:spcPts val="600"/>
              </a:spcAft>
            </a:pP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For example:</a:t>
            </a:r>
            <a:endParaRPr lang="en-US" sz="1200" b="1">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spcAft>
                <a:spcPts val="400"/>
              </a:spcAft>
              <a:buFont typeface="Arial" panose="020B0604020202020204" pitchFamily="34" charset="0"/>
              <a:buChar char="•"/>
            </a:pPr>
            <a:r>
              <a:rPr lang="en-US" sz="1200">
                <a:solidFill>
                  <a:schemeClr val="bg1"/>
                </a:solidFill>
                <a:latin typeface="Roboto"/>
                <a:ea typeface="Roboto"/>
                <a:cs typeface="Roboto"/>
              </a:rPr>
              <a:t>Pupils learn about local artists and their work, both past and present </a:t>
            </a:r>
            <a:r>
              <a:rPr lang="en-US" sz="1200" b="1" err="1">
                <a:solidFill>
                  <a:schemeClr val="bg1"/>
                </a:solidFill>
                <a:latin typeface="Roboto"/>
                <a:ea typeface="Roboto"/>
                <a:cs typeface="Roboto"/>
              </a:rPr>
              <a:t>e.g</a:t>
            </a:r>
            <a:r>
              <a:rPr lang="en-US" sz="1200" b="1">
                <a:solidFill>
                  <a:schemeClr val="bg1"/>
                </a:solidFill>
                <a:latin typeface="Roboto"/>
                <a:ea typeface="Roboto"/>
                <a:cs typeface="Roboto"/>
              </a:rPr>
              <a:t> L.S. Lowry </a:t>
            </a:r>
          </a:p>
          <a:p>
            <a:pPr marL="171450" indent="-171450">
              <a:spcAft>
                <a:spcPts val="400"/>
              </a:spcAft>
              <a:buFont typeface="Arial" panose="020B0604020202020204" pitchFamily="34" charset="0"/>
              <a:buChar char="•"/>
            </a:pPr>
            <a:r>
              <a:rPr lang="en-US" sz="1200">
                <a:solidFill>
                  <a:schemeClr val="bg1"/>
                </a:solidFill>
                <a:latin typeface="Roboto"/>
                <a:ea typeface="Roboto"/>
                <a:cs typeface="Roboto"/>
              </a:rPr>
              <a:t>In Y1 Summer, pupils have the opportunity to explore the natural environment around their school building and record their findings using art techniques.</a:t>
            </a:r>
          </a:p>
          <a:p>
            <a:pPr marL="171450" indent="-171450">
              <a:spcAft>
                <a:spcPts val="400"/>
              </a:spcAft>
              <a:buFont typeface="Arial" panose="020B0604020202020204" pitchFamily="34" charset="0"/>
              <a:buChar char="•"/>
            </a:pPr>
            <a:r>
              <a:rPr lang="en-US" sz="1200">
                <a:solidFill>
                  <a:schemeClr val="bg1"/>
                </a:solidFill>
                <a:latin typeface="Roboto"/>
                <a:ea typeface="Roboto"/>
                <a:cs typeface="Roboto"/>
              </a:rPr>
              <a:t>In Y2 Autumn, pupils explore their school environment and consider the work of designers and architects in relation to their own built environment.</a:t>
            </a:r>
          </a:p>
          <a:p>
            <a:pPr marL="171450" indent="-171450">
              <a:spcAft>
                <a:spcPts val="400"/>
              </a:spcAft>
              <a:buFont typeface="Arial" panose="020B0604020202020204" pitchFamily="34" charset="0"/>
              <a:buChar char="•"/>
            </a:pPr>
            <a:r>
              <a:rPr lang="en-US" sz="1200">
                <a:solidFill>
                  <a:schemeClr val="bg1"/>
                </a:solidFill>
                <a:latin typeface="Roboto"/>
                <a:ea typeface="Roboto"/>
                <a:cs typeface="Roboto"/>
              </a:rPr>
              <a:t>In Y4 Summer and Y6 Summer, pupils are encouraged to explore and celebrate their identity through artwork.</a:t>
            </a:r>
          </a:p>
          <a:p>
            <a:pPr marL="171450" indent="-171450">
              <a:spcAft>
                <a:spcPts val="400"/>
              </a:spcAft>
              <a:buFont typeface="Arial" panose="020B0604020202020204" pitchFamily="34" charset="0"/>
              <a:buChar char="•"/>
            </a:pPr>
            <a:r>
              <a:rPr lang="en-US" sz="1200">
                <a:solidFill>
                  <a:schemeClr val="bg1"/>
                </a:solidFill>
                <a:latin typeface="Roboto"/>
                <a:ea typeface="Roboto"/>
                <a:cs typeface="Roboto"/>
              </a:rPr>
              <a:t>In Y5 Spring, pupils have the opportunity to record a journey they have made, during which they explore the local area through the study of maps.</a:t>
            </a: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a:t>Art &amp; Design in Our Local Context</a:t>
            </a:r>
          </a:p>
        </p:txBody>
      </p:sp>
    </p:spTree>
    <p:extLst>
      <p:ext uri="{BB962C8B-B14F-4D97-AF65-F5344CB8AC3E}">
        <p14:creationId xmlns:p14="http://schemas.microsoft.com/office/powerpoint/2010/main" val="322912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8895-0C06-16CE-1503-8223F5AB736A}"/>
            </a:ext>
          </a:extLst>
        </p:cNvPr>
        <p:cNvGrpSpPr/>
        <p:nvPr/>
      </p:nvGrpSpPr>
      <p:grpSpPr>
        <a:xfrm>
          <a:off x="0" y="0"/>
          <a:ext cx="0" cy="0"/>
          <a:chOff x="0" y="0"/>
          <a:chExt cx="0" cy="0"/>
        </a:xfrm>
      </p:grpSpPr>
      <p:sp>
        <p:nvSpPr>
          <p:cNvPr id="137" name="Freeform: Shape 136">
            <a:extLst>
              <a:ext uri="{FF2B5EF4-FFF2-40B4-BE49-F238E27FC236}">
                <a16:creationId xmlns:a16="http://schemas.microsoft.com/office/drawing/2014/main" id="{9DA714AA-D17A-65E6-796A-0D8DF93612BD}"/>
              </a:ext>
            </a:extLst>
          </p:cNvPr>
          <p:cNvSpPr/>
          <p:nvPr/>
        </p:nvSpPr>
        <p:spPr>
          <a:xfrm>
            <a:off x="3702855" y="5087471"/>
            <a:ext cx="3117" cy="47959"/>
          </a:xfrm>
          <a:custGeom>
            <a:avLst/>
            <a:gdLst>
              <a:gd name="connsiteX0" fmla="*/ 0 w 3117"/>
              <a:gd name="connsiteY0" fmla="*/ 0 h 47959"/>
              <a:gd name="connsiteX1" fmla="*/ 3117 w 3117"/>
              <a:gd name="connsiteY1" fmla="*/ 0 h 47959"/>
              <a:gd name="connsiteX2" fmla="*/ 3117 w 3117"/>
              <a:gd name="connsiteY2" fmla="*/ 47960 h 47959"/>
              <a:gd name="connsiteX3" fmla="*/ 0 w 3117"/>
              <a:gd name="connsiteY3" fmla="*/ 47960 h 47959"/>
            </a:gdLst>
            <a:ahLst/>
            <a:cxnLst>
              <a:cxn ang="0">
                <a:pos x="connsiteX0" y="connsiteY0"/>
              </a:cxn>
              <a:cxn ang="0">
                <a:pos x="connsiteX1" y="connsiteY1"/>
              </a:cxn>
              <a:cxn ang="0">
                <a:pos x="connsiteX2" y="connsiteY2"/>
              </a:cxn>
              <a:cxn ang="0">
                <a:pos x="connsiteX3" y="connsiteY3"/>
              </a:cxn>
            </a:cxnLst>
            <a:rect l="l" t="t" r="r" b="b"/>
            <a:pathLst>
              <a:path w="3117" h="47959">
                <a:moveTo>
                  <a:pt x="0" y="0"/>
                </a:moveTo>
                <a:lnTo>
                  <a:pt x="3117" y="0"/>
                </a:lnTo>
                <a:lnTo>
                  <a:pt x="3117" y="47960"/>
                </a:lnTo>
                <a:lnTo>
                  <a:pt x="0" y="47960"/>
                </a:lnTo>
                <a:close/>
              </a:path>
            </a:pathLst>
          </a:custGeom>
          <a:solidFill>
            <a:srgbClr val="BFBBDB"/>
          </a:solidFill>
          <a:ln w="119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3" name="Text Box 1">
            <a:extLst>
              <a:ext uri="{FF2B5EF4-FFF2-40B4-BE49-F238E27FC236}">
                <a16:creationId xmlns:a16="http://schemas.microsoft.com/office/drawing/2014/main" id="{AF7A1321-2163-D91E-1D8E-FA95C58A3EF0}"/>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marL="0" marR="0" lvl="0" indent="0" algn="r" defTabSz="457200" rtl="0" eaLnBrk="1" fontAlgn="auto" latinLnBrk="0" hangingPunct="1">
              <a:lnSpc>
                <a:spcPct val="120000"/>
              </a:lnSpc>
              <a:spcBef>
                <a:spcPts val="0"/>
              </a:spcBef>
              <a:spcAft>
                <a:spcPts val="1200"/>
              </a:spcAft>
              <a:buClrTx/>
              <a:buSzTx/>
              <a:buFontTx/>
              <a:buNone/>
              <a:tabLst/>
              <a:defRPr/>
            </a:pPr>
            <a:endParaRPr kumimoji="0" lang="en-GB" sz="1100" b="0" i="0" u="none" strike="noStrike" kern="1200" cap="none" spc="0" normalizeH="0" baseline="0" noProof="0">
              <a:ln>
                <a:noFill/>
              </a:ln>
              <a:solidFill>
                <a:srgbClr val="808080"/>
              </a:solidFill>
              <a:effectLst/>
              <a:uLnTx/>
              <a:uFillTx/>
              <a:latin typeface="United Curriculum" pitchFamily="50" charset="0"/>
              <a:ea typeface="Calibri" panose="020F0502020204030204" pitchFamily="34" charset="0"/>
              <a:cs typeface="Times New Roman" panose="02020603050405020304" pitchFamily="18" charset="0"/>
            </a:endParaRPr>
          </a:p>
        </p:txBody>
      </p:sp>
      <p:pic>
        <p:nvPicPr>
          <p:cNvPr id="5" name="Picture 4" descr="A purple paintbrushes in a bucket&#10;&#10;Description automatically generated with low confidence">
            <a:extLst>
              <a:ext uri="{FF2B5EF4-FFF2-40B4-BE49-F238E27FC236}">
                <a16:creationId xmlns:a16="http://schemas.microsoft.com/office/drawing/2014/main" id="{FAC0AA47-5652-F1DF-AE88-8AECAF972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066" y="159046"/>
            <a:ext cx="400629" cy="569588"/>
          </a:xfrm>
          <a:prstGeom prst="rect">
            <a:avLst/>
          </a:prstGeom>
        </p:spPr>
      </p:pic>
      <p:grpSp>
        <p:nvGrpSpPr>
          <p:cNvPr id="171" name="Group 170">
            <a:extLst>
              <a:ext uri="{FF2B5EF4-FFF2-40B4-BE49-F238E27FC236}">
                <a16:creationId xmlns:a16="http://schemas.microsoft.com/office/drawing/2014/main" id="{63A1F6C8-3531-F75D-F386-93CCC99A4FC7}"/>
              </a:ext>
            </a:extLst>
          </p:cNvPr>
          <p:cNvGrpSpPr/>
          <p:nvPr/>
        </p:nvGrpSpPr>
        <p:grpSpPr>
          <a:xfrm>
            <a:off x="1147860" y="1148954"/>
            <a:ext cx="7543249" cy="5087576"/>
            <a:chOff x="752025" y="1148954"/>
            <a:chExt cx="7018815" cy="4733869"/>
          </a:xfrm>
        </p:grpSpPr>
        <p:grpSp>
          <p:nvGrpSpPr>
            <p:cNvPr id="88" name="Graphic 8">
              <a:extLst>
                <a:ext uri="{FF2B5EF4-FFF2-40B4-BE49-F238E27FC236}">
                  <a16:creationId xmlns:a16="http://schemas.microsoft.com/office/drawing/2014/main" id="{FC91ADC6-1F0B-04D4-19C8-972ED5321B0B}"/>
                </a:ext>
              </a:extLst>
            </p:cNvPr>
            <p:cNvGrpSpPr/>
            <p:nvPr/>
          </p:nvGrpSpPr>
          <p:grpSpPr>
            <a:xfrm>
              <a:off x="2283301" y="1148954"/>
              <a:ext cx="1730040" cy="2983695"/>
              <a:chOff x="2493559" y="1176956"/>
              <a:chExt cx="1730040" cy="2983695"/>
            </a:xfrm>
          </p:grpSpPr>
          <p:sp>
            <p:nvSpPr>
              <p:cNvPr id="89" name="Freeform: Shape 88">
                <a:extLst>
                  <a:ext uri="{FF2B5EF4-FFF2-40B4-BE49-F238E27FC236}">
                    <a16:creationId xmlns:a16="http://schemas.microsoft.com/office/drawing/2014/main" id="{86FEDA72-213B-E219-2C04-21757F86CCF4}"/>
                  </a:ext>
                </a:extLst>
              </p:cNvPr>
              <p:cNvSpPr/>
              <p:nvPr/>
            </p:nvSpPr>
            <p:spPr>
              <a:xfrm>
                <a:off x="2493559" y="2897488"/>
                <a:ext cx="892368" cy="608036"/>
              </a:xfrm>
              <a:custGeom>
                <a:avLst/>
                <a:gdLst>
                  <a:gd name="csX0" fmla="*/ 892368 w 892368"/>
                  <a:gd name="csY0" fmla="*/ 608036 h 608036"/>
                  <a:gd name="csX1" fmla="*/ 892368 w 892368"/>
                  <a:gd name="csY1" fmla="*/ 0 h 608036"/>
                  <a:gd name="csX2" fmla="*/ 224 w 892368"/>
                  <a:gd name="csY2" fmla="*/ 0 h 608036"/>
                  <a:gd name="csX3" fmla="*/ 224 w 892368"/>
                  <a:gd name="csY3" fmla="*/ 169011 h 608036"/>
                  <a:gd name="csX4" fmla="*/ 0 w 892368"/>
                  <a:gd name="csY4" fmla="*/ 169011 h 608036"/>
                  <a:gd name="csX5" fmla="*/ 0 w 892368"/>
                  <a:gd name="csY5" fmla="*/ 608036 h 608036"/>
                  <a:gd name="csX6" fmla="*/ 892368 w 892368"/>
                  <a:gd name="csY6" fmla="*/ 608036 h 6080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2368" h="608036">
                    <a:moveTo>
                      <a:pt x="892368" y="608036"/>
                    </a:moveTo>
                    <a:lnTo>
                      <a:pt x="892368" y="0"/>
                    </a:lnTo>
                    <a:lnTo>
                      <a:pt x="224" y="0"/>
                    </a:lnTo>
                    <a:lnTo>
                      <a:pt x="224" y="169011"/>
                    </a:lnTo>
                    <a:lnTo>
                      <a:pt x="0" y="169011"/>
                    </a:lnTo>
                    <a:lnTo>
                      <a:pt x="0" y="608036"/>
                    </a:lnTo>
                    <a:lnTo>
                      <a:pt x="892368" y="608036"/>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0" name="Freeform: Shape 89">
                <a:extLst>
                  <a:ext uri="{FF2B5EF4-FFF2-40B4-BE49-F238E27FC236}">
                    <a16:creationId xmlns:a16="http://schemas.microsoft.com/office/drawing/2014/main" id="{94B0D176-A091-2D14-B8B0-36D3F6EFE52D}"/>
                  </a:ext>
                </a:extLst>
              </p:cNvPr>
              <p:cNvSpPr/>
              <p:nvPr/>
            </p:nvSpPr>
            <p:spPr>
              <a:xfrm>
                <a:off x="2493559" y="3554181"/>
                <a:ext cx="892368" cy="606470"/>
              </a:xfrm>
              <a:custGeom>
                <a:avLst/>
                <a:gdLst>
                  <a:gd name="csX0" fmla="*/ 892145 w 892368"/>
                  <a:gd name="csY0" fmla="*/ 606470 h 606470"/>
                  <a:gd name="csX1" fmla="*/ 892145 w 892368"/>
                  <a:gd name="csY1" fmla="*/ 280417 h 606470"/>
                  <a:gd name="csX2" fmla="*/ 892368 w 892368"/>
                  <a:gd name="csY2" fmla="*/ 280417 h 606470"/>
                  <a:gd name="csX3" fmla="*/ 892368 w 892368"/>
                  <a:gd name="csY3" fmla="*/ 0 h 606470"/>
                  <a:gd name="csX4" fmla="*/ 0 w 892368"/>
                  <a:gd name="csY4" fmla="*/ 0 h 606470"/>
                  <a:gd name="csX5" fmla="*/ 0 w 892368"/>
                  <a:gd name="csY5" fmla="*/ 606470 h 606470"/>
                  <a:gd name="csX6" fmla="*/ 892145 w 892368"/>
                  <a:gd name="csY6" fmla="*/ 606470 h 6064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2368" h="606470">
                    <a:moveTo>
                      <a:pt x="892145" y="606470"/>
                    </a:moveTo>
                    <a:lnTo>
                      <a:pt x="892145" y="280417"/>
                    </a:lnTo>
                    <a:lnTo>
                      <a:pt x="892368" y="280417"/>
                    </a:lnTo>
                    <a:lnTo>
                      <a:pt x="892368" y="0"/>
                    </a:lnTo>
                    <a:lnTo>
                      <a:pt x="0" y="0"/>
                    </a:lnTo>
                    <a:lnTo>
                      <a:pt x="0" y="606470"/>
                    </a:lnTo>
                    <a:lnTo>
                      <a:pt x="892145" y="606470"/>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1" name="Freeform: Shape 90">
                <a:extLst>
                  <a:ext uri="{FF2B5EF4-FFF2-40B4-BE49-F238E27FC236}">
                    <a16:creationId xmlns:a16="http://schemas.microsoft.com/office/drawing/2014/main" id="{18A62066-4527-D610-C7C4-FDC4CBC37030}"/>
                  </a:ext>
                </a:extLst>
              </p:cNvPr>
              <p:cNvSpPr/>
              <p:nvPr/>
            </p:nvSpPr>
            <p:spPr>
              <a:xfrm>
                <a:off x="2493783" y="2239341"/>
                <a:ext cx="915186" cy="609378"/>
              </a:xfrm>
              <a:custGeom>
                <a:avLst/>
                <a:gdLst>
                  <a:gd name="csX0" fmla="*/ 0 w 915186"/>
                  <a:gd name="csY0" fmla="*/ 115657 h 609378"/>
                  <a:gd name="csX1" fmla="*/ 0 w 915186"/>
                  <a:gd name="csY1" fmla="*/ 609379 h 609378"/>
                  <a:gd name="csX2" fmla="*/ 892145 w 915186"/>
                  <a:gd name="csY2" fmla="*/ 609379 h 609378"/>
                  <a:gd name="csX3" fmla="*/ 892145 w 915186"/>
                  <a:gd name="csY3" fmla="*/ 115657 h 609378"/>
                  <a:gd name="csX4" fmla="*/ 915187 w 915186"/>
                  <a:gd name="csY4" fmla="*/ 0 h 609378"/>
                  <a:gd name="csX5" fmla="*/ 5816 w 915186"/>
                  <a:gd name="csY5" fmla="*/ 0 h 609378"/>
                  <a:gd name="csX6" fmla="*/ 0 w 915186"/>
                  <a:gd name="csY6" fmla="*/ 115657 h 6093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15186" h="609378">
                    <a:moveTo>
                      <a:pt x="0" y="115657"/>
                    </a:moveTo>
                    <a:lnTo>
                      <a:pt x="0" y="609379"/>
                    </a:lnTo>
                    <a:lnTo>
                      <a:pt x="892145" y="609379"/>
                    </a:lnTo>
                    <a:lnTo>
                      <a:pt x="892145" y="115657"/>
                    </a:lnTo>
                    <a:cubicBezTo>
                      <a:pt x="892145" y="74718"/>
                      <a:pt x="900310" y="35793"/>
                      <a:pt x="915187" y="0"/>
                    </a:cubicBezTo>
                    <a:lnTo>
                      <a:pt x="5816" y="0"/>
                    </a:lnTo>
                    <a:cubicBezTo>
                      <a:pt x="2013" y="38030"/>
                      <a:pt x="0" y="76620"/>
                      <a:pt x="0" y="115657"/>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2" name="Freeform: Shape 91">
                <a:extLst>
                  <a:ext uri="{FF2B5EF4-FFF2-40B4-BE49-F238E27FC236}">
                    <a16:creationId xmlns:a16="http://schemas.microsoft.com/office/drawing/2014/main" id="{616F114C-7863-F2AF-3277-8A25C71D0069}"/>
                  </a:ext>
                </a:extLst>
              </p:cNvPr>
              <p:cNvSpPr/>
              <p:nvPr/>
            </p:nvSpPr>
            <p:spPr>
              <a:xfrm>
                <a:off x="3151594" y="1176956"/>
                <a:ext cx="1072005" cy="888677"/>
              </a:xfrm>
              <a:custGeom>
                <a:avLst/>
                <a:gdLst>
                  <a:gd name="csX0" fmla="*/ 1072006 w 1072005"/>
                  <a:gd name="csY0" fmla="*/ 112972 h 888677"/>
                  <a:gd name="csX1" fmla="*/ 553899 w 1072005"/>
                  <a:gd name="csY1" fmla="*/ 0 h 888677"/>
                  <a:gd name="csX2" fmla="*/ 0 w 1072005"/>
                  <a:gd name="csY2" fmla="*/ 130086 h 888677"/>
                  <a:gd name="csX3" fmla="*/ 438019 w 1072005"/>
                  <a:gd name="csY3" fmla="*/ 888677 h 888677"/>
                  <a:gd name="csX4" fmla="*/ 553788 w 1072005"/>
                  <a:gd name="csY4" fmla="*/ 867537 h 888677"/>
                  <a:gd name="csX5" fmla="*/ 631078 w 1072005"/>
                  <a:gd name="csY5" fmla="*/ 876709 h 888677"/>
                  <a:gd name="csX6" fmla="*/ 1072006 w 1072005"/>
                  <a:gd name="csY6" fmla="*/ 112972 h 88867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72005" h="888677">
                    <a:moveTo>
                      <a:pt x="1072006" y="112972"/>
                    </a:moveTo>
                    <a:cubicBezTo>
                      <a:pt x="914851" y="40603"/>
                      <a:pt x="739241" y="0"/>
                      <a:pt x="553899" y="0"/>
                    </a:cubicBezTo>
                    <a:cubicBezTo>
                      <a:pt x="354352" y="0"/>
                      <a:pt x="165991" y="46979"/>
                      <a:pt x="0" y="130086"/>
                    </a:cubicBezTo>
                    <a:lnTo>
                      <a:pt x="438019" y="888677"/>
                    </a:lnTo>
                    <a:cubicBezTo>
                      <a:pt x="473924" y="875031"/>
                      <a:pt x="512961" y="867537"/>
                      <a:pt x="553788" y="867537"/>
                    </a:cubicBezTo>
                    <a:cubicBezTo>
                      <a:pt x="580409" y="867537"/>
                      <a:pt x="606359" y="870781"/>
                      <a:pt x="631078" y="876709"/>
                    </a:cubicBezTo>
                    <a:lnTo>
                      <a:pt x="1072006" y="112972"/>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3" name="Freeform: Shape 92">
                <a:extLst>
                  <a:ext uri="{FF2B5EF4-FFF2-40B4-BE49-F238E27FC236}">
                    <a16:creationId xmlns:a16="http://schemas.microsoft.com/office/drawing/2014/main" id="{5819F5A7-AB8A-3141-C588-2D114BA0F4AF}"/>
                  </a:ext>
                </a:extLst>
              </p:cNvPr>
              <p:cNvSpPr/>
              <p:nvPr/>
            </p:nvSpPr>
            <p:spPr>
              <a:xfrm>
                <a:off x="2505527" y="1329748"/>
                <a:ext cx="1039791" cy="860937"/>
              </a:xfrm>
              <a:custGeom>
                <a:avLst/>
                <a:gdLst>
                  <a:gd name="csX0" fmla="*/ 602891 w 1039791"/>
                  <a:gd name="csY0" fmla="*/ 0 h 860937"/>
                  <a:gd name="csX1" fmla="*/ 0 w 1039791"/>
                  <a:gd name="csY1" fmla="*/ 860937 h 860937"/>
                  <a:gd name="csX2" fmla="*/ 928833 w 1039791"/>
                  <a:gd name="csY2" fmla="*/ 860937 h 860937"/>
                  <a:gd name="csX3" fmla="*/ 974022 w 1039791"/>
                  <a:gd name="csY3" fmla="*/ 805682 h 860937"/>
                  <a:gd name="csX4" fmla="*/ 1039791 w 1039791"/>
                  <a:gd name="csY4" fmla="*/ 756690 h 860937"/>
                  <a:gd name="csX5" fmla="*/ 602891 w 1039791"/>
                  <a:gd name="csY5" fmla="*/ 0 h 860937"/>
                </a:gdLst>
                <a:ahLst/>
                <a:cxnLst>
                  <a:cxn ang="0">
                    <a:pos x="csX0" y="csY0"/>
                  </a:cxn>
                  <a:cxn ang="0">
                    <a:pos x="csX1" y="csY1"/>
                  </a:cxn>
                  <a:cxn ang="0">
                    <a:pos x="csX2" y="csY2"/>
                  </a:cxn>
                  <a:cxn ang="0">
                    <a:pos x="csX3" y="csY3"/>
                  </a:cxn>
                  <a:cxn ang="0">
                    <a:pos x="csX4" y="csY4"/>
                  </a:cxn>
                  <a:cxn ang="0">
                    <a:pos x="csX5" y="csY5"/>
                  </a:cxn>
                </a:cxnLst>
                <a:rect l="l" t="t" r="r" b="b"/>
                <a:pathLst>
                  <a:path w="1039791" h="860937">
                    <a:moveTo>
                      <a:pt x="602891" y="0"/>
                    </a:moveTo>
                    <a:cubicBezTo>
                      <a:pt x="282430" y="176729"/>
                      <a:pt x="53019" y="491373"/>
                      <a:pt x="0" y="860937"/>
                    </a:cubicBezTo>
                    <a:lnTo>
                      <a:pt x="928833" y="860937"/>
                    </a:lnTo>
                    <a:cubicBezTo>
                      <a:pt x="941696" y="840916"/>
                      <a:pt x="956908" y="822236"/>
                      <a:pt x="974022" y="805682"/>
                    </a:cubicBezTo>
                    <a:cubicBezTo>
                      <a:pt x="993596" y="786667"/>
                      <a:pt x="1015743" y="770224"/>
                      <a:pt x="1039791" y="756690"/>
                    </a:cubicBezTo>
                    <a:lnTo>
                      <a:pt x="602891" y="0"/>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grpSp>
        <p:sp>
          <p:nvSpPr>
            <p:cNvPr id="94" name="Rectangle 93">
              <a:extLst>
                <a:ext uri="{FF2B5EF4-FFF2-40B4-BE49-F238E27FC236}">
                  <a16:creationId xmlns:a16="http://schemas.microsoft.com/office/drawing/2014/main" id="{E30C8C5A-BB30-C483-059E-3191A47D239A}"/>
                </a:ext>
              </a:extLst>
            </p:cNvPr>
            <p:cNvSpPr/>
            <p:nvPr/>
          </p:nvSpPr>
          <p:spPr>
            <a:xfrm>
              <a:off x="3814689" y="2869486"/>
              <a:ext cx="892256" cy="607924"/>
            </a:xfrm>
            <a:prstGeom prst="rect">
              <a:avLst/>
            </a:pr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5" name="Freeform: Shape 94">
              <a:extLst>
                <a:ext uri="{FF2B5EF4-FFF2-40B4-BE49-F238E27FC236}">
                  <a16:creationId xmlns:a16="http://schemas.microsoft.com/office/drawing/2014/main" id="{199E9F66-2618-D56B-77AF-803EE17C8063}"/>
                </a:ext>
              </a:extLst>
            </p:cNvPr>
            <p:cNvSpPr/>
            <p:nvPr/>
          </p:nvSpPr>
          <p:spPr>
            <a:xfrm>
              <a:off x="3814689" y="4181417"/>
              <a:ext cx="905119" cy="606470"/>
            </a:xfrm>
            <a:custGeom>
              <a:avLst/>
              <a:gdLst>
                <a:gd name="csX0" fmla="*/ 893375 w 905119"/>
                <a:gd name="csY0" fmla="*/ 523140 h 606470"/>
                <a:gd name="csX1" fmla="*/ 893375 w 905119"/>
                <a:gd name="csY1" fmla="*/ 0 h 606470"/>
                <a:gd name="csX2" fmla="*/ 0 w 905119"/>
                <a:gd name="csY2" fmla="*/ 0 h 606470"/>
                <a:gd name="csX3" fmla="*/ 0 w 905119"/>
                <a:gd name="csY3" fmla="*/ 606470 h 606470"/>
                <a:gd name="csX4" fmla="*/ 905120 w 905119"/>
                <a:gd name="csY4" fmla="*/ 606470 h 606470"/>
                <a:gd name="csX5" fmla="*/ 893375 w 905119"/>
                <a:gd name="csY5" fmla="*/ 523140 h 606470"/>
              </a:gdLst>
              <a:ahLst/>
              <a:cxnLst>
                <a:cxn ang="0">
                  <a:pos x="csX0" y="csY0"/>
                </a:cxn>
                <a:cxn ang="0">
                  <a:pos x="csX1" y="csY1"/>
                </a:cxn>
                <a:cxn ang="0">
                  <a:pos x="csX2" y="csY2"/>
                </a:cxn>
                <a:cxn ang="0">
                  <a:pos x="csX3" y="csY3"/>
                </a:cxn>
                <a:cxn ang="0">
                  <a:pos x="csX4" y="csY4"/>
                </a:cxn>
                <a:cxn ang="0">
                  <a:pos x="csX5" y="csY5"/>
                </a:cxn>
              </a:cxnLst>
              <a:rect l="l" t="t" r="r" b="b"/>
              <a:pathLst>
                <a:path w="905119" h="606470">
                  <a:moveTo>
                    <a:pt x="893375" y="523140"/>
                  </a:moveTo>
                  <a:lnTo>
                    <a:pt x="893375" y="0"/>
                  </a:lnTo>
                  <a:lnTo>
                    <a:pt x="0" y="0"/>
                  </a:lnTo>
                  <a:lnTo>
                    <a:pt x="0" y="606470"/>
                  </a:lnTo>
                  <a:lnTo>
                    <a:pt x="905120" y="606470"/>
                  </a:lnTo>
                  <a:cubicBezTo>
                    <a:pt x="897514" y="579961"/>
                    <a:pt x="893375" y="551998"/>
                    <a:pt x="893375" y="523140"/>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96" name="Freeform: Shape 95">
              <a:extLst>
                <a:ext uri="{FF2B5EF4-FFF2-40B4-BE49-F238E27FC236}">
                  <a16:creationId xmlns:a16="http://schemas.microsoft.com/office/drawing/2014/main" id="{D06B51FF-2E98-A44A-8469-BC4CABACC5FE}"/>
                </a:ext>
              </a:extLst>
            </p:cNvPr>
            <p:cNvSpPr/>
            <p:nvPr/>
          </p:nvSpPr>
          <p:spPr>
            <a:xfrm>
              <a:off x="3814689" y="3526179"/>
              <a:ext cx="893375" cy="606470"/>
            </a:xfrm>
            <a:custGeom>
              <a:avLst/>
              <a:gdLst>
                <a:gd name="csX0" fmla="*/ 893375 w 893375"/>
                <a:gd name="csY0" fmla="*/ 386231 h 606470"/>
                <a:gd name="csX1" fmla="*/ 892256 w 893375"/>
                <a:gd name="csY1" fmla="*/ 386231 h 606470"/>
                <a:gd name="csX2" fmla="*/ 892256 w 893375"/>
                <a:gd name="csY2" fmla="*/ 0 h 606470"/>
                <a:gd name="csX3" fmla="*/ 0 w 893375"/>
                <a:gd name="csY3" fmla="*/ 0 h 606470"/>
                <a:gd name="csX4" fmla="*/ 0 w 893375"/>
                <a:gd name="csY4" fmla="*/ 606470 h 606470"/>
                <a:gd name="csX5" fmla="*/ 893375 w 893375"/>
                <a:gd name="csY5" fmla="*/ 606470 h 606470"/>
                <a:gd name="csX6" fmla="*/ 893375 w 893375"/>
                <a:gd name="csY6" fmla="*/ 386231 h 6064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3375" h="606470">
                  <a:moveTo>
                    <a:pt x="893375" y="386231"/>
                  </a:moveTo>
                  <a:lnTo>
                    <a:pt x="892256" y="386231"/>
                  </a:lnTo>
                  <a:lnTo>
                    <a:pt x="892256" y="0"/>
                  </a:lnTo>
                  <a:lnTo>
                    <a:pt x="0" y="0"/>
                  </a:lnTo>
                  <a:lnTo>
                    <a:pt x="0" y="606470"/>
                  </a:lnTo>
                  <a:lnTo>
                    <a:pt x="893375" y="606470"/>
                  </a:lnTo>
                  <a:lnTo>
                    <a:pt x="893375" y="386231"/>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15" name="Freeform: Shape 114">
              <a:extLst>
                <a:ext uri="{FF2B5EF4-FFF2-40B4-BE49-F238E27FC236}">
                  <a16:creationId xmlns:a16="http://schemas.microsoft.com/office/drawing/2014/main" id="{2D67548B-714C-5877-3AAA-07030E8CDFD8}"/>
                </a:ext>
              </a:extLst>
            </p:cNvPr>
            <p:cNvSpPr/>
            <p:nvPr/>
          </p:nvSpPr>
          <p:spPr>
            <a:xfrm>
              <a:off x="3794556" y="2211339"/>
              <a:ext cx="912389" cy="609490"/>
            </a:xfrm>
            <a:custGeom>
              <a:avLst/>
              <a:gdLst>
                <a:gd name="csX0" fmla="*/ 20134 w 912389"/>
                <a:gd name="csY0" fmla="*/ 108722 h 609490"/>
                <a:gd name="csX1" fmla="*/ 20134 w 912389"/>
                <a:gd name="csY1" fmla="*/ 609490 h 609490"/>
                <a:gd name="csX2" fmla="*/ 912390 w 912389"/>
                <a:gd name="csY2" fmla="*/ 609490 h 609490"/>
                <a:gd name="csX3" fmla="*/ 912390 w 912389"/>
                <a:gd name="csY3" fmla="*/ 108722 h 609490"/>
                <a:gd name="csX4" fmla="*/ 907245 w 912389"/>
                <a:gd name="csY4" fmla="*/ 0 h 609490"/>
                <a:gd name="csX5" fmla="*/ 0 w 912389"/>
                <a:gd name="csY5" fmla="*/ 0 h 609490"/>
                <a:gd name="csX6" fmla="*/ 20134 w 912389"/>
                <a:gd name="csY6" fmla="*/ 108722 h 60949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12389" h="609490">
                  <a:moveTo>
                    <a:pt x="20134" y="108722"/>
                  </a:moveTo>
                  <a:lnTo>
                    <a:pt x="20134" y="609490"/>
                  </a:lnTo>
                  <a:lnTo>
                    <a:pt x="912390" y="609490"/>
                  </a:lnTo>
                  <a:lnTo>
                    <a:pt x="912390" y="108722"/>
                  </a:lnTo>
                  <a:cubicBezTo>
                    <a:pt x="912390" y="72034"/>
                    <a:pt x="910601" y="35793"/>
                    <a:pt x="907245" y="0"/>
                  </a:cubicBezTo>
                  <a:lnTo>
                    <a:pt x="0" y="0"/>
                  </a:lnTo>
                  <a:cubicBezTo>
                    <a:pt x="12975" y="33892"/>
                    <a:pt x="20134" y="70468"/>
                    <a:pt x="20134" y="108722"/>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16" name="Rectangle 115">
              <a:extLst>
                <a:ext uri="{FF2B5EF4-FFF2-40B4-BE49-F238E27FC236}">
                  <a16:creationId xmlns:a16="http://schemas.microsoft.com/office/drawing/2014/main" id="{E2638B4C-FA74-5B22-B8CE-ACF43E6407A6}"/>
                </a:ext>
              </a:extLst>
            </p:cNvPr>
            <p:cNvSpPr/>
            <p:nvPr/>
          </p:nvSpPr>
          <p:spPr>
            <a:xfrm>
              <a:off x="6878472" y="2869486"/>
              <a:ext cx="892256" cy="606470"/>
            </a:xfrm>
            <a:prstGeom prst="rect">
              <a:avLst/>
            </a:pr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17" name="Rectangle 116">
              <a:extLst>
                <a:ext uri="{FF2B5EF4-FFF2-40B4-BE49-F238E27FC236}">
                  <a16:creationId xmlns:a16="http://schemas.microsoft.com/office/drawing/2014/main" id="{4CEB7C58-7667-CEB2-319B-92BA97AB95DF}"/>
                </a:ext>
              </a:extLst>
            </p:cNvPr>
            <p:cNvSpPr/>
            <p:nvPr/>
          </p:nvSpPr>
          <p:spPr>
            <a:xfrm>
              <a:off x="6878472" y="3526179"/>
              <a:ext cx="892256" cy="606470"/>
            </a:xfrm>
            <a:prstGeom prst="rect">
              <a:avLst/>
            </a:pr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18" name="Freeform: Shape 117">
              <a:extLst>
                <a:ext uri="{FF2B5EF4-FFF2-40B4-BE49-F238E27FC236}">
                  <a16:creationId xmlns:a16="http://schemas.microsoft.com/office/drawing/2014/main" id="{949369BE-3837-2B61-CE5E-5FECA7AA6CBA}"/>
                </a:ext>
              </a:extLst>
            </p:cNvPr>
            <p:cNvSpPr/>
            <p:nvPr/>
          </p:nvSpPr>
          <p:spPr>
            <a:xfrm>
              <a:off x="6878249" y="4181417"/>
              <a:ext cx="892479" cy="607924"/>
            </a:xfrm>
            <a:custGeom>
              <a:avLst/>
              <a:gdLst>
                <a:gd name="csX0" fmla="*/ 892480 w 892479"/>
                <a:gd name="csY0" fmla="*/ 0 h 607924"/>
                <a:gd name="csX1" fmla="*/ 223 w 892479"/>
                <a:gd name="csY1" fmla="*/ 0 h 607924"/>
                <a:gd name="csX2" fmla="*/ 0 w 892479"/>
                <a:gd name="csY2" fmla="*/ 607925 h 607924"/>
                <a:gd name="csX3" fmla="*/ 892256 w 892479"/>
                <a:gd name="csY3" fmla="*/ 607925 h 607924"/>
                <a:gd name="csX4" fmla="*/ 892480 w 892479"/>
                <a:gd name="csY4" fmla="*/ 0 h 607924"/>
              </a:gdLst>
              <a:ahLst/>
              <a:cxnLst>
                <a:cxn ang="0">
                  <a:pos x="csX0" y="csY0"/>
                </a:cxn>
                <a:cxn ang="0">
                  <a:pos x="csX1" y="csY1"/>
                </a:cxn>
                <a:cxn ang="0">
                  <a:pos x="csX2" y="csY2"/>
                </a:cxn>
                <a:cxn ang="0">
                  <a:pos x="csX3" y="csY3"/>
                </a:cxn>
                <a:cxn ang="0">
                  <a:pos x="csX4" y="csY4"/>
                </a:cxn>
              </a:cxnLst>
              <a:rect l="l" t="t" r="r" b="b"/>
              <a:pathLst>
                <a:path w="892479" h="607924">
                  <a:moveTo>
                    <a:pt x="892480" y="0"/>
                  </a:moveTo>
                  <a:lnTo>
                    <a:pt x="223" y="0"/>
                  </a:lnTo>
                  <a:cubicBezTo>
                    <a:pt x="223" y="0"/>
                    <a:pt x="112" y="582198"/>
                    <a:pt x="0" y="607925"/>
                  </a:cubicBezTo>
                  <a:lnTo>
                    <a:pt x="892256" y="607925"/>
                  </a:lnTo>
                  <a:cubicBezTo>
                    <a:pt x="892368" y="575599"/>
                    <a:pt x="892480" y="0"/>
                    <a:pt x="892480" y="0"/>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19" name="Freeform: Shape 118">
              <a:extLst>
                <a:ext uri="{FF2B5EF4-FFF2-40B4-BE49-F238E27FC236}">
                  <a16:creationId xmlns:a16="http://schemas.microsoft.com/office/drawing/2014/main" id="{8FE28904-6015-313E-9CB6-6123811109C0}"/>
                </a:ext>
              </a:extLst>
            </p:cNvPr>
            <p:cNvSpPr/>
            <p:nvPr/>
          </p:nvSpPr>
          <p:spPr>
            <a:xfrm>
              <a:off x="6855542" y="2211339"/>
              <a:ext cx="915186" cy="607924"/>
            </a:xfrm>
            <a:custGeom>
              <a:avLst/>
              <a:gdLst>
                <a:gd name="csX0" fmla="*/ 22930 w 915186"/>
                <a:gd name="csY0" fmla="*/ 115657 h 607924"/>
                <a:gd name="csX1" fmla="*/ 22930 w 915186"/>
                <a:gd name="csY1" fmla="*/ 607925 h 607924"/>
                <a:gd name="csX2" fmla="*/ 915187 w 915186"/>
                <a:gd name="csY2" fmla="*/ 607925 h 607924"/>
                <a:gd name="csX3" fmla="*/ 915187 w 915186"/>
                <a:gd name="csY3" fmla="*/ 115657 h 607924"/>
                <a:gd name="csX4" fmla="*/ 909370 w 915186"/>
                <a:gd name="csY4" fmla="*/ 0 h 607924"/>
                <a:gd name="csX5" fmla="*/ 0 w 915186"/>
                <a:gd name="csY5" fmla="*/ 0 h 607924"/>
                <a:gd name="csX6" fmla="*/ 22930 w 915186"/>
                <a:gd name="csY6" fmla="*/ 115657 h 6079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15186" h="607924">
                  <a:moveTo>
                    <a:pt x="22930" y="115657"/>
                  </a:moveTo>
                  <a:lnTo>
                    <a:pt x="22930" y="607925"/>
                  </a:lnTo>
                  <a:lnTo>
                    <a:pt x="915187" y="607925"/>
                  </a:lnTo>
                  <a:lnTo>
                    <a:pt x="915187" y="115657"/>
                  </a:lnTo>
                  <a:cubicBezTo>
                    <a:pt x="915187" y="76620"/>
                    <a:pt x="913173" y="38030"/>
                    <a:pt x="909370" y="0"/>
                  </a:cubicBezTo>
                  <a:lnTo>
                    <a:pt x="0" y="0"/>
                  </a:lnTo>
                  <a:cubicBezTo>
                    <a:pt x="14765" y="35793"/>
                    <a:pt x="22930" y="74718"/>
                    <a:pt x="22930" y="115657"/>
                  </a:cubicBez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0" name="Freeform: Shape 119">
              <a:extLst>
                <a:ext uri="{FF2B5EF4-FFF2-40B4-BE49-F238E27FC236}">
                  <a16:creationId xmlns:a16="http://schemas.microsoft.com/office/drawing/2014/main" id="{E08B6377-1F36-B2E0-5CC8-284F184FD0AB}"/>
                </a:ext>
              </a:extLst>
            </p:cNvPr>
            <p:cNvSpPr/>
            <p:nvPr/>
          </p:nvSpPr>
          <p:spPr>
            <a:xfrm>
              <a:off x="5347084" y="2869486"/>
              <a:ext cx="892368" cy="608036"/>
            </a:xfrm>
            <a:custGeom>
              <a:avLst/>
              <a:gdLst>
                <a:gd name="csX0" fmla="*/ 892368 w 892368"/>
                <a:gd name="csY0" fmla="*/ 608036 h 608036"/>
                <a:gd name="csX1" fmla="*/ 892368 w 892368"/>
                <a:gd name="csY1" fmla="*/ 0 h 608036"/>
                <a:gd name="csX2" fmla="*/ 224 w 892368"/>
                <a:gd name="csY2" fmla="*/ 0 h 608036"/>
                <a:gd name="csX3" fmla="*/ 224 w 892368"/>
                <a:gd name="csY3" fmla="*/ 169011 h 608036"/>
                <a:gd name="csX4" fmla="*/ 0 w 892368"/>
                <a:gd name="csY4" fmla="*/ 169011 h 608036"/>
                <a:gd name="csX5" fmla="*/ 0 w 892368"/>
                <a:gd name="csY5" fmla="*/ 608036 h 608036"/>
                <a:gd name="csX6" fmla="*/ 892368 w 892368"/>
                <a:gd name="csY6" fmla="*/ 608036 h 6080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2368" h="608036">
                  <a:moveTo>
                    <a:pt x="892368" y="608036"/>
                  </a:moveTo>
                  <a:lnTo>
                    <a:pt x="892368" y="0"/>
                  </a:lnTo>
                  <a:lnTo>
                    <a:pt x="224" y="0"/>
                  </a:lnTo>
                  <a:lnTo>
                    <a:pt x="224" y="169011"/>
                  </a:lnTo>
                  <a:lnTo>
                    <a:pt x="0" y="169011"/>
                  </a:lnTo>
                  <a:lnTo>
                    <a:pt x="0" y="608036"/>
                  </a:lnTo>
                  <a:lnTo>
                    <a:pt x="892368" y="608036"/>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1" name="Freeform: Shape 120">
              <a:extLst>
                <a:ext uri="{FF2B5EF4-FFF2-40B4-BE49-F238E27FC236}">
                  <a16:creationId xmlns:a16="http://schemas.microsoft.com/office/drawing/2014/main" id="{DBB571D6-A3AB-D788-F82E-BBED9830BF08}"/>
                </a:ext>
              </a:extLst>
            </p:cNvPr>
            <p:cNvSpPr/>
            <p:nvPr/>
          </p:nvSpPr>
          <p:spPr>
            <a:xfrm>
              <a:off x="5347084" y="3526179"/>
              <a:ext cx="892368" cy="606470"/>
            </a:xfrm>
            <a:custGeom>
              <a:avLst/>
              <a:gdLst>
                <a:gd name="csX0" fmla="*/ 892145 w 892368"/>
                <a:gd name="csY0" fmla="*/ 606470 h 606470"/>
                <a:gd name="csX1" fmla="*/ 892145 w 892368"/>
                <a:gd name="csY1" fmla="*/ 280417 h 606470"/>
                <a:gd name="csX2" fmla="*/ 892368 w 892368"/>
                <a:gd name="csY2" fmla="*/ 280417 h 606470"/>
                <a:gd name="csX3" fmla="*/ 892368 w 892368"/>
                <a:gd name="csY3" fmla="*/ 0 h 606470"/>
                <a:gd name="csX4" fmla="*/ 0 w 892368"/>
                <a:gd name="csY4" fmla="*/ 0 h 606470"/>
                <a:gd name="csX5" fmla="*/ 0 w 892368"/>
                <a:gd name="csY5" fmla="*/ 606470 h 606470"/>
                <a:gd name="csX6" fmla="*/ 892145 w 892368"/>
                <a:gd name="csY6" fmla="*/ 606470 h 6064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2368" h="606470">
                  <a:moveTo>
                    <a:pt x="892145" y="606470"/>
                  </a:moveTo>
                  <a:lnTo>
                    <a:pt x="892145" y="280417"/>
                  </a:lnTo>
                  <a:lnTo>
                    <a:pt x="892368" y="280417"/>
                  </a:lnTo>
                  <a:lnTo>
                    <a:pt x="892368" y="0"/>
                  </a:lnTo>
                  <a:lnTo>
                    <a:pt x="0" y="0"/>
                  </a:lnTo>
                  <a:lnTo>
                    <a:pt x="0" y="606470"/>
                  </a:lnTo>
                  <a:lnTo>
                    <a:pt x="892145" y="606470"/>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2" name="Freeform: Shape 121">
              <a:extLst>
                <a:ext uri="{FF2B5EF4-FFF2-40B4-BE49-F238E27FC236}">
                  <a16:creationId xmlns:a16="http://schemas.microsoft.com/office/drawing/2014/main" id="{ABB33814-41FB-BE5B-C6F9-32C7459F1670}"/>
                </a:ext>
              </a:extLst>
            </p:cNvPr>
            <p:cNvSpPr/>
            <p:nvPr/>
          </p:nvSpPr>
          <p:spPr>
            <a:xfrm>
              <a:off x="5335340" y="4181417"/>
              <a:ext cx="903889" cy="606470"/>
            </a:xfrm>
            <a:custGeom>
              <a:avLst/>
              <a:gdLst>
                <a:gd name="csX0" fmla="*/ 903889 w 903889"/>
                <a:gd name="csY0" fmla="*/ 523252 h 606470"/>
                <a:gd name="csX1" fmla="*/ 903889 w 903889"/>
                <a:gd name="csY1" fmla="*/ 0 h 606470"/>
                <a:gd name="csX2" fmla="*/ 11744 w 903889"/>
                <a:gd name="csY2" fmla="*/ 0 h 606470"/>
                <a:gd name="csX3" fmla="*/ 11744 w 903889"/>
                <a:gd name="csY3" fmla="*/ 523140 h 606470"/>
                <a:gd name="csX4" fmla="*/ 0 w 903889"/>
                <a:gd name="csY4" fmla="*/ 606470 h 606470"/>
                <a:gd name="csX5" fmla="*/ 900869 w 903889"/>
                <a:gd name="csY5" fmla="*/ 606470 h 606470"/>
                <a:gd name="csX6" fmla="*/ 903889 w 903889"/>
                <a:gd name="csY6" fmla="*/ 523252 h 6064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03889" h="606470">
                  <a:moveTo>
                    <a:pt x="903889" y="523252"/>
                  </a:moveTo>
                  <a:lnTo>
                    <a:pt x="903889" y="0"/>
                  </a:lnTo>
                  <a:lnTo>
                    <a:pt x="11744" y="0"/>
                  </a:lnTo>
                  <a:lnTo>
                    <a:pt x="11744" y="523140"/>
                  </a:lnTo>
                  <a:cubicBezTo>
                    <a:pt x="11744" y="551998"/>
                    <a:pt x="7606" y="579961"/>
                    <a:pt x="0" y="606470"/>
                  </a:cubicBezTo>
                  <a:lnTo>
                    <a:pt x="900869" y="606470"/>
                  </a:lnTo>
                  <a:cubicBezTo>
                    <a:pt x="902883" y="578955"/>
                    <a:pt x="903889" y="551215"/>
                    <a:pt x="903889" y="523252"/>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3" name="Freeform: Shape 122">
              <a:extLst>
                <a:ext uri="{FF2B5EF4-FFF2-40B4-BE49-F238E27FC236}">
                  <a16:creationId xmlns:a16="http://schemas.microsoft.com/office/drawing/2014/main" id="{5990E151-922B-504F-7603-8347476649C0}"/>
                </a:ext>
              </a:extLst>
            </p:cNvPr>
            <p:cNvSpPr/>
            <p:nvPr/>
          </p:nvSpPr>
          <p:spPr>
            <a:xfrm>
              <a:off x="5347308" y="2211339"/>
              <a:ext cx="915186" cy="609378"/>
            </a:xfrm>
            <a:custGeom>
              <a:avLst/>
              <a:gdLst>
                <a:gd name="csX0" fmla="*/ 0 w 915186"/>
                <a:gd name="csY0" fmla="*/ 115657 h 609378"/>
                <a:gd name="csX1" fmla="*/ 0 w 915186"/>
                <a:gd name="csY1" fmla="*/ 609379 h 609378"/>
                <a:gd name="csX2" fmla="*/ 892145 w 915186"/>
                <a:gd name="csY2" fmla="*/ 609379 h 609378"/>
                <a:gd name="csX3" fmla="*/ 892145 w 915186"/>
                <a:gd name="csY3" fmla="*/ 115657 h 609378"/>
                <a:gd name="csX4" fmla="*/ 915187 w 915186"/>
                <a:gd name="csY4" fmla="*/ 0 h 609378"/>
                <a:gd name="csX5" fmla="*/ 5817 w 915186"/>
                <a:gd name="csY5" fmla="*/ 0 h 609378"/>
                <a:gd name="csX6" fmla="*/ 0 w 915186"/>
                <a:gd name="csY6" fmla="*/ 115657 h 6093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15186" h="609378">
                  <a:moveTo>
                    <a:pt x="0" y="115657"/>
                  </a:moveTo>
                  <a:lnTo>
                    <a:pt x="0" y="609379"/>
                  </a:lnTo>
                  <a:lnTo>
                    <a:pt x="892145" y="609379"/>
                  </a:lnTo>
                  <a:lnTo>
                    <a:pt x="892145" y="115657"/>
                  </a:lnTo>
                  <a:cubicBezTo>
                    <a:pt x="892145" y="74718"/>
                    <a:pt x="900310" y="35793"/>
                    <a:pt x="915187" y="0"/>
                  </a:cubicBezTo>
                  <a:lnTo>
                    <a:pt x="5817" y="0"/>
                  </a:lnTo>
                  <a:cubicBezTo>
                    <a:pt x="2014" y="38030"/>
                    <a:pt x="0" y="76620"/>
                    <a:pt x="0" y="115657"/>
                  </a:cubicBez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4" name="Freeform: Shape 123">
              <a:extLst>
                <a:ext uri="{FF2B5EF4-FFF2-40B4-BE49-F238E27FC236}">
                  <a16:creationId xmlns:a16="http://schemas.microsoft.com/office/drawing/2014/main" id="{D9F9D25B-E25E-BCB1-2A44-DF92D806F663}"/>
                </a:ext>
              </a:extLst>
            </p:cNvPr>
            <p:cNvSpPr/>
            <p:nvPr/>
          </p:nvSpPr>
          <p:spPr>
            <a:xfrm>
              <a:off x="6005119" y="1148954"/>
              <a:ext cx="1072004" cy="888677"/>
            </a:xfrm>
            <a:custGeom>
              <a:avLst/>
              <a:gdLst>
                <a:gd name="csX0" fmla="*/ 1072005 w 1072004"/>
                <a:gd name="csY0" fmla="*/ 112972 h 888677"/>
                <a:gd name="csX1" fmla="*/ 553899 w 1072004"/>
                <a:gd name="csY1" fmla="*/ 0 h 888677"/>
                <a:gd name="csX2" fmla="*/ 0 w 1072004"/>
                <a:gd name="csY2" fmla="*/ 130086 h 888677"/>
                <a:gd name="csX3" fmla="*/ 438019 w 1072004"/>
                <a:gd name="csY3" fmla="*/ 888677 h 888677"/>
                <a:gd name="csX4" fmla="*/ 553788 w 1072004"/>
                <a:gd name="csY4" fmla="*/ 867537 h 888677"/>
                <a:gd name="csX5" fmla="*/ 631078 w 1072004"/>
                <a:gd name="csY5" fmla="*/ 876709 h 888677"/>
                <a:gd name="csX6" fmla="*/ 1072005 w 1072004"/>
                <a:gd name="csY6" fmla="*/ 112972 h 88867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72004" h="888677">
                  <a:moveTo>
                    <a:pt x="1072005" y="112972"/>
                  </a:moveTo>
                  <a:cubicBezTo>
                    <a:pt x="914851" y="40603"/>
                    <a:pt x="739240" y="0"/>
                    <a:pt x="553899" y="0"/>
                  </a:cubicBezTo>
                  <a:cubicBezTo>
                    <a:pt x="354352" y="0"/>
                    <a:pt x="165991" y="46979"/>
                    <a:pt x="0" y="130086"/>
                  </a:cubicBezTo>
                  <a:lnTo>
                    <a:pt x="438019" y="888677"/>
                  </a:lnTo>
                  <a:cubicBezTo>
                    <a:pt x="473924" y="875031"/>
                    <a:pt x="512961" y="867537"/>
                    <a:pt x="553788" y="867537"/>
                  </a:cubicBezTo>
                  <a:cubicBezTo>
                    <a:pt x="580409" y="867537"/>
                    <a:pt x="606358" y="870781"/>
                    <a:pt x="631078" y="876709"/>
                  </a:cubicBezTo>
                  <a:lnTo>
                    <a:pt x="1072005" y="112972"/>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5" name="Freeform: Shape 124">
              <a:extLst>
                <a:ext uri="{FF2B5EF4-FFF2-40B4-BE49-F238E27FC236}">
                  <a16:creationId xmlns:a16="http://schemas.microsoft.com/office/drawing/2014/main" id="{B9EBF9B9-26FE-8170-BCE9-4451562204AF}"/>
                </a:ext>
              </a:extLst>
            </p:cNvPr>
            <p:cNvSpPr/>
            <p:nvPr/>
          </p:nvSpPr>
          <p:spPr>
            <a:xfrm>
              <a:off x="5359165" y="1301746"/>
              <a:ext cx="1039791" cy="860937"/>
            </a:xfrm>
            <a:custGeom>
              <a:avLst/>
              <a:gdLst>
                <a:gd name="csX0" fmla="*/ 602891 w 1039791"/>
                <a:gd name="csY0" fmla="*/ 0 h 860937"/>
                <a:gd name="csX1" fmla="*/ 0 w 1039791"/>
                <a:gd name="csY1" fmla="*/ 860937 h 860937"/>
                <a:gd name="csX2" fmla="*/ 928832 w 1039791"/>
                <a:gd name="csY2" fmla="*/ 860937 h 860937"/>
                <a:gd name="csX3" fmla="*/ 974021 w 1039791"/>
                <a:gd name="csY3" fmla="*/ 805682 h 860937"/>
                <a:gd name="csX4" fmla="*/ 1039791 w 1039791"/>
                <a:gd name="csY4" fmla="*/ 756690 h 860937"/>
                <a:gd name="csX5" fmla="*/ 603003 w 1039791"/>
                <a:gd name="csY5" fmla="*/ 112 h 860937"/>
              </a:gdLst>
              <a:ahLst/>
              <a:cxnLst>
                <a:cxn ang="0">
                  <a:pos x="csX0" y="csY0"/>
                </a:cxn>
                <a:cxn ang="0">
                  <a:pos x="csX1" y="csY1"/>
                </a:cxn>
                <a:cxn ang="0">
                  <a:pos x="csX2" y="csY2"/>
                </a:cxn>
                <a:cxn ang="0">
                  <a:pos x="csX3" y="csY3"/>
                </a:cxn>
                <a:cxn ang="0">
                  <a:pos x="csX4" y="csY4"/>
                </a:cxn>
                <a:cxn ang="0">
                  <a:pos x="csX5" y="csY5"/>
                </a:cxn>
              </a:cxnLst>
              <a:rect l="l" t="t" r="r" b="b"/>
              <a:pathLst>
                <a:path w="1039791" h="860937">
                  <a:moveTo>
                    <a:pt x="602891" y="0"/>
                  </a:moveTo>
                  <a:cubicBezTo>
                    <a:pt x="282430" y="176729"/>
                    <a:pt x="53019" y="491373"/>
                    <a:pt x="0" y="860937"/>
                  </a:cubicBezTo>
                  <a:lnTo>
                    <a:pt x="928832" y="860937"/>
                  </a:lnTo>
                  <a:cubicBezTo>
                    <a:pt x="941696" y="840916"/>
                    <a:pt x="956908" y="822236"/>
                    <a:pt x="974021" y="805682"/>
                  </a:cubicBezTo>
                  <a:cubicBezTo>
                    <a:pt x="993596" y="786667"/>
                    <a:pt x="1015743" y="770224"/>
                    <a:pt x="1039791" y="756690"/>
                  </a:cubicBezTo>
                  <a:lnTo>
                    <a:pt x="603003" y="112"/>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6" name="Freeform: Shape 125">
              <a:extLst>
                <a:ext uri="{FF2B5EF4-FFF2-40B4-BE49-F238E27FC236}">
                  <a16:creationId xmlns:a16="http://schemas.microsoft.com/office/drawing/2014/main" id="{1488D666-520C-4389-FC67-060A066F14FA}"/>
                </a:ext>
              </a:extLst>
            </p:cNvPr>
            <p:cNvSpPr/>
            <p:nvPr/>
          </p:nvSpPr>
          <p:spPr>
            <a:xfrm>
              <a:off x="5184561" y="4836544"/>
              <a:ext cx="1046950" cy="895053"/>
            </a:xfrm>
            <a:custGeom>
              <a:avLst/>
              <a:gdLst>
                <a:gd name="csX0" fmla="*/ 132211 w 1046950"/>
                <a:gd name="csY0" fmla="*/ 0 h 895053"/>
                <a:gd name="csX1" fmla="*/ 68902 w 1046950"/>
                <a:gd name="csY1" fmla="*/ 87582 h 895053"/>
                <a:gd name="csX2" fmla="*/ 0 w 1046950"/>
                <a:gd name="csY2" fmla="*/ 138475 h 895053"/>
                <a:gd name="csX3" fmla="*/ 436788 w 1046950"/>
                <a:gd name="csY3" fmla="*/ 895053 h 895053"/>
                <a:gd name="csX4" fmla="*/ 1046950 w 1046950"/>
                <a:gd name="csY4" fmla="*/ 0 h 895053"/>
                <a:gd name="csX5" fmla="*/ 132099 w 1046950"/>
                <a:gd name="csY5" fmla="*/ 0 h 895053"/>
              </a:gdLst>
              <a:ahLst/>
              <a:cxnLst>
                <a:cxn ang="0">
                  <a:pos x="csX0" y="csY0"/>
                </a:cxn>
                <a:cxn ang="0">
                  <a:pos x="csX1" y="csY1"/>
                </a:cxn>
                <a:cxn ang="0">
                  <a:pos x="csX2" y="csY2"/>
                </a:cxn>
                <a:cxn ang="0">
                  <a:pos x="csX3" y="csY3"/>
                </a:cxn>
                <a:cxn ang="0">
                  <a:pos x="csX4" y="csY4"/>
                </a:cxn>
                <a:cxn ang="0">
                  <a:pos x="csX5" y="csY5"/>
                </a:cxn>
              </a:cxnLst>
              <a:rect l="l" t="t" r="r" b="b"/>
              <a:pathLst>
                <a:path w="1046950" h="895053">
                  <a:moveTo>
                    <a:pt x="132211" y="0"/>
                  </a:moveTo>
                  <a:cubicBezTo>
                    <a:pt x="116328" y="32773"/>
                    <a:pt x="94852" y="62303"/>
                    <a:pt x="68902" y="87582"/>
                  </a:cubicBezTo>
                  <a:cubicBezTo>
                    <a:pt x="48544" y="107380"/>
                    <a:pt x="25279" y="124493"/>
                    <a:pt x="0" y="138475"/>
                  </a:cubicBezTo>
                  <a:lnTo>
                    <a:pt x="436788" y="895053"/>
                  </a:lnTo>
                  <a:cubicBezTo>
                    <a:pt x="768211" y="713515"/>
                    <a:pt x="1002880" y="384776"/>
                    <a:pt x="1046950" y="0"/>
                  </a:cubicBezTo>
                  <a:lnTo>
                    <a:pt x="132099" y="0"/>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7" name="Freeform: Shape 126">
              <a:extLst>
                <a:ext uri="{FF2B5EF4-FFF2-40B4-BE49-F238E27FC236}">
                  <a16:creationId xmlns:a16="http://schemas.microsoft.com/office/drawing/2014/main" id="{2B51EB88-A12E-BA78-59F8-7C219938543D}"/>
                </a:ext>
              </a:extLst>
            </p:cNvPr>
            <p:cNvSpPr/>
            <p:nvPr/>
          </p:nvSpPr>
          <p:spPr>
            <a:xfrm>
              <a:off x="4475856" y="4995041"/>
              <a:ext cx="1102429" cy="887782"/>
            </a:xfrm>
            <a:custGeom>
              <a:avLst/>
              <a:gdLst>
                <a:gd name="csX0" fmla="*/ 664187 w 1102429"/>
                <a:gd name="csY0" fmla="*/ 336 h 887782"/>
                <a:gd name="csX1" fmla="*/ 551774 w 1102429"/>
                <a:gd name="csY1" fmla="*/ 20245 h 887782"/>
                <a:gd name="csX2" fmla="*/ 438131 w 1102429"/>
                <a:gd name="csY2" fmla="*/ 0 h 887782"/>
                <a:gd name="csX3" fmla="*/ 0 w 1102429"/>
                <a:gd name="csY3" fmla="*/ 758927 h 887782"/>
                <a:gd name="csX4" fmla="*/ 551662 w 1102429"/>
                <a:gd name="csY4" fmla="*/ 887782 h 887782"/>
                <a:gd name="csX5" fmla="*/ 1102430 w 1102429"/>
                <a:gd name="csY5" fmla="*/ 759374 h 887782"/>
                <a:gd name="csX6" fmla="*/ 664299 w 1102429"/>
                <a:gd name="csY6" fmla="*/ 448 h 8877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02429" h="887782">
                  <a:moveTo>
                    <a:pt x="664187" y="336"/>
                  </a:moveTo>
                  <a:cubicBezTo>
                    <a:pt x="629177" y="13199"/>
                    <a:pt x="591258" y="20245"/>
                    <a:pt x="551774" y="20245"/>
                  </a:cubicBezTo>
                  <a:cubicBezTo>
                    <a:pt x="512290" y="20245"/>
                    <a:pt x="473476" y="12975"/>
                    <a:pt x="438131" y="0"/>
                  </a:cubicBezTo>
                  <a:lnTo>
                    <a:pt x="0" y="758927"/>
                  </a:lnTo>
                  <a:cubicBezTo>
                    <a:pt x="165431" y="841363"/>
                    <a:pt x="353010" y="887782"/>
                    <a:pt x="551662" y="887782"/>
                  </a:cubicBezTo>
                  <a:cubicBezTo>
                    <a:pt x="750314" y="887782"/>
                    <a:pt x="937110" y="841475"/>
                    <a:pt x="1102430" y="759374"/>
                  </a:cubicBezTo>
                  <a:lnTo>
                    <a:pt x="664299" y="448"/>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28" name="Freeform: Shape 127">
              <a:extLst>
                <a:ext uri="{FF2B5EF4-FFF2-40B4-BE49-F238E27FC236}">
                  <a16:creationId xmlns:a16="http://schemas.microsoft.com/office/drawing/2014/main" id="{C1903F56-903A-448B-7798-7F317EBA6354}"/>
                </a:ext>
              </a:extLst>
            </p:cNvPr>
            <p:cNvSpPr/>
            <p:nvPr/>
          </p:nvSpPr>
          <p:spPr>
            <a:xfrm>
              <a:off x="3814801" y="4836656"/>
              <a:ext cx="1054667" cy="894605"/>
            </a:xfrm>
            <a:custGeom>
              <a:avLst/>
              <a:gdLst>
                <a:gd name="csX0" fmla="*/ 1054668 w 1054667"/>
                <a:gd name="csY0" fmla="*/ 137915 h 894605"/>
                <a:gd name="csX1" fmla="*/ 923464 w 1054667"/>
                <a:gd name="csY1" fmla="*/ 0 h 894605"/>
                <a:gd name="csX2" fmla="*/ 0 w 1054667"/>
                <a:gd name="csY2" fmla="*/ 0 h 894605"/>
                <a:gd name="csX3" fmla="*/ 355806 w 1054667"/>
                <a:gd name="csY3" fmla="*/ 701099 h 894605"/>
                <a:gd name="csX4" fmla="*/ 617768 w 1054667"/>
                <a:gd name="csY4" fmla="*/ 894606 h 894605"/>
                <a:gd name="csX5" fmla="*/ 1054668 w 1054667"/>
                <a:gd name="csY5" fmla="*/ 137915 h 894605"/>
              </a:gdLst>
              <a:ahLst/>
              <a:cxnLst>
                <a:cxn ang="0">
                  <a:pos x="csX0" y="csY0"/>
                </a:cxn>
                <a:cxn ang="0">
                  <a:pos x="csX1" y="csY1"/>
                </a:cxn>
                <a:cxn ang="0">
                  <a:pos x="csX2" y="csY2"/>
                </a:cxn>
                <a:cxn ang="0">
                  <a:pos x="csX3" y="csY3"/>
                </a:cxn>
                <a:cxn ang="0">
                  <a:pos x="csX4" y="csY4"/>
                </a:cxn>
                <a:cxn ang="0">
                  <a:pos x="csX5" y="csY5"/>
                </a:cxn>
              </a:cxnLst>
              <a:rect l="l" t="t" r="r" b="b"/>
              <a:pathLst>
                <a:path w="1054667" h="894605">
                  <a:moveTo>
                    <a:pt x="1054668" y="137915"/>
                  </a:moveTo>
                  <a:cubicBezTo>
                    <a:pt x="997623" y="106261"/>
                    <a:pt x="951539" y="58052"/>
                    <a:pt x="923464" y="0"/>
                  </a:cubicBezTo>
                  <a:lnTo>
                    <a:pt x="0" y="0"/>
                  </a:lnTo>
                  <a:cubicBezTo>
                    <a:pt x="31095" y="272587"/>
                    <a:pt x="166550" y="517100"/>
                    <a:pt x="355806" y="701099"/>
                  </a:cubicBezTo>
                  <a:cubicBezTo>
                    <a:pt x="433433" y="776600"/>
                    <a:pt x="521462" y="841811"/>
                    <a:pt x="617768" y="894606"/>
                  </a:cubicBezTo>
                  <a:lnTo>
                    <a:pt x="1054668" y="137915"/>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grpSp>
          <p:nvGrpSpPr>
            <p:cNvPr id="129" name="Graphic 8">
              <a:extLst>
                <a:ext uri="{FF2B5EF4-FFF2-40B4-BE49-F238E27FC236}">
                  <a16:creationId xmlns:a16="http://schemas.microsoft.com/office/drawing/2014/main" id="{3607D824-2801-B58C-47C9-B6A128CBE397}"/>
                </a:ext>
              </a:extLst>
            </p:cNvPr>
            <p:cNvGrpSpPr/>
            <p:nvPr/>
          </p:nvGrpSpPr>
          <p:grpSpPr>
            <a:xfrm>
              <a:off x="752025" y="2869486"/>
              <a:ext cx="2423309" cy="3013337"/>
              <a:chOff x="962283" y="2897488"/>
              <a:chExt cx="2423309" cy="3013337"/>
            </a:xfrm>
          </p:grpSpPr>
          <p:sp>
            <p:nvSpPr>
              <p:cNvPr id="130" name="Freeform: Shape 129">
                <a:extLst>
                  <a:ext uri="{FF2B5EF4-FFF2-40B4-BE49-F238E27FC236}">
                    <a16:creationId xmlns:a16="http://schemas.microsoft.com/office/drawing/2014/main" id="{6630AFA4-6A3F-D512-F109-988EBB31C026}"/>
                  </a:ext>
                </a:extLst>
              </p:cNvPr>
              <p:cNvSpPr/>
              <p:nvPr/>
            </p:nvSpPr>
            <p:spPr>
              <a:xfrm>
                <a:off x="962283" y="2897488"/>
                <a:ext cx="905119" cy="1918401"/>
              </a:xfrm>
              <a:custGeom>
                <a:avLst/>
                <a:gdLst>
                  <a:gd name="csX0" fmla="*/ 893375 w 905119"/>
                  <a:gd name="csY0" fmla="*/ 1835071 h 1918401"/>
                  <a:gd name="csX1" fmla="*/ 893375 w 905119"/>
                  <a:gd name="csY1" fmla="*/ 386231 h 1918401"/>
                  <a:gd name="csX2" fmla="*/ 892257 w 905119"/>
                  <a:gd name="csY2" fmla="*/ 386231 h 1918401"/>
                  <a:gd name="csX3" fmla="*/ 892257 w 905119"/>
                  <a:gd name="csY3" fmla="*/ 0 h 1918401"/>
                  <a:gd name="csX4" fmla="*/ 0 w 905119"/>
                  <a:gd name="csY4" fmla="*/ 0 h 1918401"/>
                  <a:gd name="csX5" fmla="*/ 0 w 905119"/>
                  <a:gd name="csY5" fmla="*/ 1918402 h 1918401"/>
                  <a:gd name="csX6" fmla="*/ 905120 w 905119"/>
                  <a:gd name="csY6" fmla="*/ 1918402 h 1918401"/>
                  <a:gd name="csX7" fmla="*/ 893375 w 905119"/>
                  <a:gd name="csY7" fmla="*/ 1835071 h 1918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5119" h="1918401">
                    <a:moveTo>
                      <a:pt x="893375" y="1835071"/>
                    </a:moveTo>
                    <a:lnTo>
                      <a:pt x="893375" y="386231"/>
                    </a:lnTo>
                    <a:lnTo>
                      <a:pt x="892257" y="386231"/>
                    </a:lnTo>
                    <a:lnTo>
                      <a:pt x="892257" y="0"/>
                    </a:lnTo>
                    <a:lnTo>
                      <a:pt x="0" y="0"/>
                    </a:lnTo>
                    <a:lnTo>
                      <a:pt x="0" y="1918402"/>
                    </a:lnTo>
                    <a:lnTo>
                      <a:pt x="905120" y="1918402"/>
                    </a:lnTo>
                    <a:cubicBezTo>
                      <a:pt x="897514" y="1891892"/>
                      <a:pt x="893375" y="1863929"/>
                      <a:pt x="893375" y="1835071"/>
                    </a:cubicBez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1" name="Freeform: Shape 130">
                <a:extLst>
                  <a:ext uri="{FF2B5EF4-FFF2-40B4-BE49-F238E27FC236}">
                    <a16:creationId xmlns:a16="http://schemas.microsoft.com/office/drawing/2014/main" id="{3DC18B07-CB6A-C984-4D22-C6A7C6B24057}"/>
                  </a:ext>
                </a:extLst>
              </p:cNvPr>
              <p:cNvSpPr/>
              <p:nvPr/>
            </p:nvSpPr>
            <p:spPr>
              <a:xfrm>
                <a:off x="1623449" y="4209419"/>
                <a:ext cx="1762142" cy="1701405"/>
              </a:xfrm>
              <a:custGeom>
                <a:avLst/>
                <a:gdLst>
                  <a:gd name="csX0" fmla="*/ 870109 w 1762142"/>
                  <a:gd name="csY0" fmla="*/ 0 h 1701405"/>
                  <a:gd name="csX1" fmla="*/ 870109 w 1762142"/>
                  <a:gd name="csY1" fmla="*/ 520119 h 1701405"/>
                  <a:gd name="csX2" fmla="*/ 844831 w 1762142"/>
                  <a:gd name="csY2" fmla="*/ 655239 h 1701405"/>
                  <a:gd name="csX3" fmla="*/ 781521 w 1762142"/>
                  <a:gd name="csY3" fmla="*/ 742820 h 1701405"/>
                  <a:gd name="csX4" fmla="*/ 712620 w 1762142"/>
                  <a:gd name="csY4" fmla="*/ 793714 h 1701405"/>
                  <a:gd name="csX5" fmla="*/ 551774 w 1762142"/>
                  <a:gd name="csY5" fmla="*/ 833869 h 1701405"/>
                  <a:gd name="csX6" fmla="*/ 438131 w 1762142"/>
                  <a:gd name="csY6" fmla="*/ 813624 h 1701405"/>
                  <a:gd name="csX7" fmla="*/ 0 w 1762142"/>
                  <a:gd name="csY7" fmla="*/ 1572551 h 1701405"/>
                  <a:gd name="csX8" fmla="*/ 551662 w 1762142"/>
                  <a:gd name="csY8" fmla="*/ 1701406 h 1701405"/>
                  <a:gd name="csX9" fmla="*/ 1149408 w 1762142"/>
                  <a:gd name="csY9" fmla="*/ 1550292 h 1701405"/>
                  <a:gd name="csX10" fmla="*/ 1759570 w 1762142"/>
                  <a:gd name="csY10" fmla="*/ 655239 h 1701405"/>
                  <a:gd name="csX11" fmla="*/ 1762142 w 1762142"/>
                  <a:gd name="csY11" fmla="*/ 520119 h 1701405"/>
                  <a:gd name="csX12" fmla="*/ 1762142 w 1762142"/>
                  <a:gd name="csY12" fmla="*/ 0 h 1701405"/>
                  <a:gd name="csX13" fmla="*/ 869998 w 1762142"/>
                  <a:gd name="csY13" fmla="*/ 0 h 17014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762142" h="1701405">
                    <a:moveTo>
                      <a:pt x="870109" y="0"/>
                    </a:moveTo>
                    <a:lnTo>
                      <a:pt x="870109" y="520119"/>
                    </a:lnTo>
                    <a:cubicBezTo>
                      <a:pt x="870109" y="550656"/>
                      <a:pt x="864293" y="615978"/>
                      <a:pt x="844831" y="655239"/>
                    </a:cubicBezTo>
                    <a:cubicBezTo>
                      <a:pt x="828947" y="688012"/>
                      <a:pt x="807472" y="717541"/>
                      <a:pt x="781521" y="742820"/>
                    </a:cubicBezTo>
                    <a:cubicBezTo>
                      <a:pt x="761164" y="762618"/>
                      <a:pt x="737899" y="779732"/>
                      <a:pt x="712620" y="793714"/>
                    </a:cubicBezTo>
                    <a:cubicBezTo>
                      <a:pt x="663516" y="820670"/>
                      <a:pt x="591370" y="833869"/>
                      <a:pt x="551774" y="833869"/>
                    </a:cubicBezTo>
                    <a:cubicBezTo>
                      <a:pt x="512178" y="833869"/>
                      <a:pt x="473477" y="826599"/>
                      <a:pt x="438131" y="813624"/>
                    </a:cubicBezTo>
                    <a:lnTo>
                      <a:pt x="0" y="1572551"/>
                    </a:lnTo>
                    <a:cubicBezTo>
                      <a:pt x="165432" y="1654987"/>
                      <a:pt x="353010" y="1701406"/>
                      <a:pt x="551662" y="1701406"/>
                    </a:cubicBezTo>
                    <a:cubicBezTo>
                      <a:pt x="750314" y="1701406"/>
                      <a:pt x="965409" y="1650736"/>
                      <a:pt x="1149408" y="1550292"/>
                    </a:cubicBezTo>
                    <a:cubicBezTo>
                      <a:pt x="1480830" y="1368753"/>
                      <a:pt x="1715499" y="1040015"/>
                      <a:pt x="1759570" y="655239"/>
                    </a:cubicBezTo>
                    <a:cubicBezTo>
                      <a:pt x="1761807" y="626269"/>
                      <a:pt x="1762142" y="549761"/>
                      <a:pt x="1762142" y="520119"/>
                    </a:cubicBezTo>
                    <a:lnTo>
                      <a:pt x="1762142" y="0"/>
                    </a:lnTo>
                    <a:lnTo>
                      <a:pt x="869998" y="0"/>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2" name="Freeform: Shape 131">
                <a:extLst>
                  <a:ext uri="{FF2B5EF4-FFF2-40B4-BE49-F238E27FC236}">
                    <a16:creationId xmlns:a16="http://schemas.microsoft.com/office/drawing/2014/main" id="{0C521AA0-9992-D935-7162-32A8631851EE}"/>
                  </a:ext>
                </a:extLst>
              </p:cNvPr>
              <p:cNvSpPr/>
              <p:nvPr/>
            </p:nvSpPr>
            <p:spPr>
              <a:xfrm>
                <a:off x="962506" y="4864658"/>
                <a:ext cx="1054668" cy="894605"/>
              </a:xfrm>
              <a:custGeom>
                <a:avLst/>
                <a:gdLst>
                  <a:gd name="csX0" fmla="*/ 1054556 w 1054668"/>
                  <a:gd name="csY0" fmla="*/ 137915 h 894605"/>
                  <a:gd name="csX1" fmla="*/ 923352 w 1054668"/>
                  <a:gd name="csY1" fmla="*/ 0 h 894605"/>
                  <a:gd name="csX2" fmla="*/ 0 w 1054668"/>
                  <a:gd name="csY2" fmla="*/ 0 h 894605"/>
                  <a:gd name="csX3" fmla="*/ 355806 w 1054668"/>
                  <a:gd name="csY3" fmla="*/ 701099 h 894605"/>
                  <a:gd name="csX4" fmla="*/ 617768 w 1054668"/>
                  <a:gd name="csY4" fmla="*/ 894606 h 894605"/>
                  <a:gd name="csX5" fmla="*/ 1054668 w 1054668"/>
                  <a:gd name="csY5" fmla="*/ 137915 h 894605"/>
                </a:gdLst>
                <a:ahLst/>
                <a:cxnLst>
                  <a:cxn ang="0">
                    <a:pos x="csX0" y="csY0"/>
                  </a:cxn>
                  <a:cxn ang="0">
                    <a:pos x="csX1" y="csY1"/>
                  </a:cxn>
                  <a:cxn ang="0">
                    <a:pos x="csX2" y="csY2"/>
                  </a:cxn>
                  <a:cxn ang="0">
                    <a:pos x="csX3" y="csY3"/>
                  </a:cxn>
                  <a:cxn ang="0">
                    <a:pos x="csX4" y="csY4"/>
                  </a:cxn>
                  <a:cxn ang="0">
                    <a:pos x="csX5" y="csY5"/>
                  </a:cxn>
                </a:cxnLst>
                <a:rect l="l" t="t" r="r" b="b"/>
                <a:pathLst>
                  <a:path w="1054668" h="894605">
                    <a:moveTo>
                      <a:pt x="1054556" y="137915"/>
                    </a:moveTo>
                    <a:cubicBezTo>
                      <a:pt x="997511" y="106261"/>
                      <a:pt x="951427" y="58052"/>
                      <a:pt x="923352" y="0"/>
                    </a:cubicBezTo>
                    <a:lnTo>
                      <a:pt x="0" y="0"/>
                    </a:lnTo>
                    <a:cubicBezTo>
                      <a:pt x="31095" y="272587"/>
                      <a:pt x="166550" y="517100"/>
                      <a:pt x="355806" y="701099"/>
                    </a:cubicBezTo>
                    <a:cubicBezTo>
                      <a:pt x="433433" y="776600"/>
                      <a:pt x="521462" y="841811"/>
                      <a:pt x="617768" y="894606"/>
                    </a:cubicBezTo>
                    <a:lnTo>
                      <a:pt x="1054668" y="137915"/>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grpSp>
        <p:sp>
          <p:nvSpPr>
            <p:cNvPr id="133" name="Freeform: Shape 132">
              <a:extLst>
                <a:ext uri="{FF2B5EF4-FFF2-40B4-BE49-F238E27FC236}">
                  <a16:creationId xmlns:a16="http://schemas.microsoft.com/office/drawing/2014/main" id="{E1C56511-6331-6EAE-0618-5432907F80F8}"/>
                </a:ext>
              </a:extLst>
            </p:cNvPr>
            <p:cNvSpPr/>
            <p:nvPr/>
          </p:nvSpPr>
          <p:spPr>
            <a:xfrm>
              <a:off x="6878472" y="4836544"/>
              <a:ext cx="892368" cy="461843"/>
            </a:xfrm>
            <a:custGeom>
              <a:avLst/>
              <a:gdLst>
                <a:gd name="csX0" fmla="*/ 892145 w 892368"/>
                <a:gd name="csY0" fmla="*/ 0 h 461843"/>
                <a:gd name="csX1" fmla="*/ 892145 w 892368"/>
                <a:gd name="csY1" fmla="*/ 248315 h 461843"/>
                <a:gd name="csX2" fmla="*/ 892369 w 892368"/>
                <a:gd name="csY2" fmla="*/ 248315 h 461843"/>
                <a:gd name="csX3" fmla="*/ 892369 w 892368"/>
                <a:gd name="csY3" fmla="*/ 461844 h 461843"/>
                <a:gd name="csX4" fmla="*/ 0 w 892368"/>
                <a:gd name="csY4" fmla="*/ 461844 h 461843"/>
                <a:gd name="csX5" fmla="*/ 0 w 892368"/>
                <a:gd name="csY5" fmla="*/ 0 h 461843"/>
                <a:gd name="csX6" fmla="*/ 892145 w 892368"/>
                <a:gd name="csY6" fmla="*/ 0 h 46184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92368" h="461843">
                  <a:moveTo>
                    <a:pt x="892145" y="0"/>
                  </a:moveTo>
                  <a:lnTo>
                    <a:pt x="892145" y="248315"/>
                  </a:lnTo>
                  <a:lnTo>
                    <a:pt x="892369" y="248315"/>
                  </a:lnTo>
                  <a:lnTo>
                    <a:pt x="892369" y="461844"/>
                  </a:lnTo>
                  <a:lnTo>
                    <a:pt x="0" y="461844"/>
                  </a:lnTo>
                  <a:lnTo>
                    <a:pt x="0" y="0"/>
                  </a:lnTo>
                  <a:lnTo>
                    <a:pt x="892145" y="0"/>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4" name="Freeform: Shape 133">
              <a:extLst>
                <a:ext uri="{FF2B5EF4-FFF2-40B4-BE49-F238E27FC236}">
                  <a16:creationId xmlns:a16="http://schemas.microsoft.com/office/drawing/2014/main" id="{358D0637-D155-D46E-4F61-72A7066DE128}"/>
                </a:ext>
              </a:extLst>
            </p:cNvPr>
            <p:cNvSpPr/>
            <p:nvPr/>
          </p:nvSpPr>
          <p:spPr>
            <a:xfrm>
              <a:off x="6683623" y="1283178"/>
              <a:ext cx="1075361" cy="885657"/>
            </a:xfrm>
            <a:custGeom>
              <a:avLst/>
              <a:gdLst>
                <a:gd name="csX0" fmla="*/ 150331 w 1075361"/>
                <a:gd name="csY0" fmla="*/ 879505 h 885657"/>
                <a:gd name="csX1" fmla="*/ 1075361 w 1075361"/>
                <a:gd name="csY1" fmla="*/ 879505 h 885657"/>
                <a:gd name="csX2" fmla="*/ 732194 w 1075361"/>
                <a:gd name="csY2" fmla="*/ 210844 h 885657"/>
                <a:gd name="csX3" fmla="*/ 437459 w 1075361"/>
                <a:gd name="csY3" fmla="*/ 0 h 885657"/>
                <a:gd name="csX4" fmla="*/ 0 w 1075361"/>
                <a:gd name="csY4" fmla="*/ 757808 h 885657"/>
                <a:gd name="csX5" fmla="*/ 150331 w 1075361"/>
                <a:gd name="csY5" fmla="*/ 885657 h 885657"/>
                <a:gd name="csX6" fmla="*/ 150331 w 1075361"/>
                <a:gd name="csY6" fmla="*/ 879505 h 8856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75361" h="885657">
                  <a:moveTo>
                    <a:pt x="150331" y="879505"/>
                  </a:moveTo>
                  <a:lnTo>
                    <a:pt x="1075361" y="879505"/>
                  </a:lnTo>
                  <a:cubicBezTo>
                    <a:pt x="1038114" y="619893"/>
                    <a:pt x="913956" y="387461"/>
                    <a:pt x="732194" y="210844"/>
                  </a:cubicBezTo>
                  <a:cubicBezTo>
                    <a:pt x="645843" y="126954"/>
                    <a:pt x="546517" y="55703"/>
                    <a:pt x="437459" y="0"/>
                  </a:cubicBezTo>
                  <a:lnTo>
                    <a:pt x="0" y="757808"/>
                  </a:lnTo>
                  <a:cubicBezTo>
                    <a:pt x="63086" y="783758"/>
                    <a:pt x="115657" y="828947"/>
                    <a:pt x="150331" y="885657"/>
                  </a:cubicBezTo>
                  <a:lnTo>
                    <a:pt x="150331" y="879505"/>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5" name="Rectangle 134">
              <a:extLst>
                <a:ext uri="{FF2B5EF4-FFF2-40B4-BE49-F238E27FC236}">
                  <a16:creationId xmlns:a16="http://schemas.microsoft.com/office/drawing/2014/main" id="{14CD70B3-410E-CC6E-521B-9F73CE104CF2}"/>
                </a:ext>
              </a:extLst>
            </p:cNvPr>
            <p:cNvSpPr/>
            <p:nvPr/>
          </p:nvSpPr>
          <p:spPr>
            <a:xfrm>
              <a:off x="752025" y="2214359"/>
              <a:ext cx="892256" cy="606470"/>
            </a:xfrm>
            <a:prstGeom prst="rect">
              <a:avLst/>
            </a:pr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8" name="Freeform: Shape 137">
              <a:extLst>
                <a:ext uri="{FF2B5EF4-FFF2-40B4-BE49-F238E27FC236}">
                  <a16:creationId xmlns:a16="http://schemas.microsoft.com/office/drawing/2014/main" id="{D9C89C04-A9A3-872B-8BE1-54655DFBF51D}"/>
                </a:ext>
              </a:extLst>
            </p:cNvPr>
            <p:cNvSpPr/>
            <p:nvPr/>
          </p:nvSpPr>
          <p:spPr>
            <a:xfrm>
              <a:off x="3623308" y="1278033"/>
              <a:ext cx="1072788" cy="884650"/>
            </a:xfrm>
            <a:custGeom>
              <a:avLst/>
              <a:gdLst>
                <a:gd name="csX0" fmla="*/ 1072788 w 1072788"/>
                <a:gd name="csY0" fmla="*/ 884650 h 884650"/>
                <a:gd name="csX1" fmla="*/ 728726 w 1072788"/>
                <a:gd name="csY1" fmla="*/ 209054 h 884650"/>
                <a:gd name="csX2" fmla="*/ 437459 w 1072788"/>
                <a:gd name="csY2" fmla="*/ 0 h 884650"/>
                <a:gd name="csX3" fmla="*/ 0 w 1072788"/>
                <a:gd name="csY3" fmla="*/ 757585 h 884650"/>
                <a:gd name="csX4" fmla="*/ 147199 w 1072788"/>
                <a:gd name="csY4" fmla="*/ 884650 h 884650"/>
                <a:gd name="csX5" fmla="*/ 1072788 w 1072788"/>
                <a:gd name="csY5" fmla="*/ 884650 h 884650"/>
              </a:gdLst>
              <a:ahLst/>
              <a:cxnLst>
                <a:cxn ang="0">
                  <a:pos x="csX0" y="csY0"/>
                </a:cxn>
                <a:cxn ang="0">
                  <a:pos x="csX1" y="csY1"/>
                </a:cxn>
                <a:cxn ang="0">
                  <a:pos x="csX2" y="csY2"/>
                </a:cxn>
                <a:cxn ang="0">
                  <a:pos x="csX3" y="csY3"/>
                </a:cxn>
                <a:cxn ang="0">
                  <a:pos x="csX4" y="csY4"/>
                </a:cxn>
                <a:cxn ang="0">
                  <a:pos x="csX5" y="csY5"/>
                </a:cxn>
              </a:cxnLst>
              <a:rect l="l" t="t" r="r" b="b"/>
              <a:pathLst>
                <a:path w="1072788" h="884650">
                  <a:moveTo>
                    <a:pt x="1072788" y="884650"/>
                  </a:moveTo>
                  <a:cubicBezTo>
                    <a:pt x="1036772" y="622354"/>
                    <a:pt x="911943" y="387237"/>
                    <a:pt x="728726" y="209054"/>
                  </a:cubicBezTo>
                  <a:cubicBezTo>
                    <a:pt x="643382" y="125947"/>
                    <a:pt x="545175" y="55368"/>
                    <a:pt x="437459" y="0"/>
                  </a:cubicBezTo>
                  <a:lnTo>
                    <a:pt x="0" y="757585"/>
                  </a:lnTo>
                  <a:cubicBezTo>
                    <a:pt x="61743" y="783870"/>
                    <a:pt x="113307" y="828612"/>
                    <a:pt x="147199" y="884650"/>
                  </a:cubicBezTo>
                  <a:lnTo>
                    <a:pt x="1072788" y="884650"/>
                  </a:lnTo>
                  <a:close/>
                </a:path>
              </a:pathLst>
            </a:custGeom>
            <a:solidFill>
              <a:srgbClr val="EEBFCF"/>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sp>
          <p:nvSpPr>
            <p:cNvPr id="139" name="Freeform: Shape 138">
              <a:extLst>
                <a:ext uri="{FF2B5EF4-FFF2-40B4-BE49-F238E27FC236}">
                  <a16:creationId xmlns:a16="http://schemas.microsoft.com/office/drawing/2014/main" id="{7F5EE32A-0459-1337-D05C-7F37AB1B477F}"/>
                </a:ext>
              </a:extLst>
            </p:cNvPr>
            <p:cNvSpPr/>
            <p:nvPr/>
          </p:nvSpPr>
          <p:spPr>
            <a:xfrm>
              <a:off x="6878137" y="5298388"/>
              <a:ext cx="892032" cy="146751"/>
            </a:xfrm>
            <a:custGeom>
              <a:avLst/>
              <a:gdLst>
                <a:gd name="csX0" fmla="*/ 892033 w 892032"/>
                <a:gd name="csY0" fmla="*/ 0 h 146751"/>
                <a:gd name="csX1" fmla="*/ 0 w 892032"/>
                <a:gd name="csY1" fmla="*/ 0 h 146751"/>
                <a:gd name="csX2" fmla="*/ 448645 w 892032"/>
                <a:gd name="csY2" fmla="*/ 146752 h 146751"/>
                <a:gd name="csX3" fmla="*/ 892033 w 892032"/>
                <a:gd name="csY3" fmla="*/ 0 h 146751"/>
              </a:gdLst>
              <a:ahLst/>
              <a:cxnLst>
                <a:cxn ang="0">
                  <a:pos x="csX0" y="csY0"/>
                </a:cxn>
                <a:cxn ang="0">
                  <a:pos x="csX1" y="csY1"/>
                </a:cxn>
                <a:cxn ang="0">
                  <a:pos x="csX2" y="csY2"/>
                </a:cxn>
                <a:cxn ang="0">
                  <a:pos x="csX3" y="csY3"/>
                </a:cxn>
              </a:cxnLst>
              <a:rect l="l" t="t" r="r" b="b"/>
              <a:pathLst>
                <a:path w="892032" h="146751">
                  <a:moveTo>
                    <a:pt x="892033" y="0"/>
                  </a:moveTo>
                  <a:lnTo>
                    <a:pt x="0" y="0"/>
                  </a:lnTo>
                  <a:lnTo>
                    <a:pt x="448645" y="146752"/>
                  </a:lnTo>
                  <a:lnTo>
                    <a:pt x="892033" y="0"/>
                  </a:lnTo>
                  <a:close/>
                </a:path>
              </a:pathLst>
            </a:custGeom>
            <a:solidFill>
              <a:srgbClr val="702656"/>
            </a:solidFill>
            <a:ln w="11178" cap="flat">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United Curriculum"/>
                <a:ea typeface="+mn-ea"/>
                <a:cs typeface="+mn-cs"/>
              </a:endParaRPr>
            </a:p>
          </p:txBody>
        </p:sp>
      </p:grpSp>
      <p:sp>
        <p:nvSpPr>
          <p:cNvPr id="40" name="TextBox 39">
            <a:extLst>
              <a:ext uri="{FF2B5EF4-FFF2-40B4-BE49-F238E27FC236}">
                <a16:creationId xmlns:a16="http://schemas.microsoft.com/office/drawing/2014/main" id="{EBDBA51B-A2A4-3622-9296-E72DE8DA44B3}"/>
              </a:ext>
            </a:extLst>
          </p:cNvPr>
          <p:cNvSpPr txBox="1"/>
          <p:nvPr/>
        </p:nvSpPr>
        <p:spPr>
          <a:xfrm>
            <a:off x="7745275" y="5099559"/>
            <a:ext cx="94032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Key Stage 3</a:t>
            </a:r>
          </a:p>
        </p:txBody>
      </p:sp>
      <p:sp>
        <p:nvSpPr>
          <p:cNvPr id="66" name="TextBox 65">
            <a:extLst>
              <a:ext uri="{FF2B5EF4-FFF2-40B4-BE49-F238E27FC236}">
                <a16:creationId xmlns:a16="http://schemas.microsoft.com/office/drawing/2014/main" id="{90EF8A9D-B095-8608-52C1-9AAC2812EC6F}"/>
              </a:ext>
            </a:extLst>
          </p:cNvPr>
          <p:cNvSpPr txBox="1"/>
          <p:nvPr/>
        </p:nvSpPr>
        <p:spPr>
          <a:xfrm>
            <a:off x="1246653" y="2444606"/>
            <a:ext cx="75821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N 3/4</a:t>
            </a:r>
          </a:p>
        </p:txBody>
      </p:sp>
      <p:sp>
        <p:nvSpPr>
          <p:cNvPr id="67" name="TextBox 66">
            <a:extLst>
              <a:ext uri="{FF2B5EF4-FFF2-40B4-BE49-F238E27FC236}">
                <a16:creationId xmlns:a16="http://schemas.microsoft.com/office/drawing/2014/main" id="{3D17BFB8-BD4F-2DA4-04C5-75C083CCF18D}"/>
              </a:ext>
            </a:extLst>
          </p:cNvPr>
          <p:cNvSpPr txBox="1"/>
          <p:nvPr/>
        </p:nvSpPr>
        <p:spPr>
          <a:xfrm>
            <a:off x="1444570" y="5288468"/>
            <a:ext cx="56082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R</a:t>
            </a:r>
          </a:p>
        </p:txBody>
      </p:sp>
      <p:sp>
        <p:nvSpPr>
          <p:cNvPr id="68" name="TextBox 67">
            <a:extLst>
              <a:ext uri="{FF2B5EF4-FFF2-40B4-BE49-F238E27FC236}">
                <a16:creationId xmlns:a16="http://schemas.microsoft.com/office/drawing/2014/main" id="{B434272C-D04F-F2EB-2A52-320ADCDC7CC2}"/>
              </a:ext>
            </a:extLst>
          </p:cNvPr>
          <p:cNvSpPr txBox="1"/>
          <p:nvPr/>
        </p:nvSpPr>
        <p:spPr>
          <a:xfrm>
            <a:off x="2720060" y="3848577"/>
            <a:ext cx="11095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Year 1</a:t>
            </a:r>
          </a:p>
        </p:txBody>
      </p:sp>
      <p:sp>
        <p:nvSpPr>
          <p:cNvPr id="72" name="TextBox 71">
            <a:extLst>
              <a:ext uri="{FF2B5EF4-FFF2-40B4-BE49-F238E27FC236}">
                <a16:creationId xmlns:a16="http://schemas.microsoft.com/office/drawing/2014/main" id="{FDE79E3F-5498-4EBC-5D3A-E3DB2B46C25D}"/>
              </a:ext>
            </a:extLst>
          </p:cNvPr>
          <p:cNvSpPr txBox="1"/>
          <p:nvPr/>
        </p:nvSpPr>
        <p:spPr>
          <a:xfrm>
            <a:off x="6062024" y="5201687"/>
            <a:ext cx="86440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Year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4</a:t>
            </a:r>
          </a:p>
        </p:txBody>
      </p:sp>
      <p:sp>
        <p:nvSpPr>
          <p:cNvPr id="80" name="TextBox 79">
            <a:extLst>
              <a:ext uri="{FF2B5EF4-FFF2-40B4-BE49-F238E27FC236}">
                <a16:creationId xmlns:a16="http://schemas.microsoft.com/office/drawing/2014/main" id="{16ACBF20-4584-AC78-C2F2-C85F156204FF}"/>
              </a:ext>
            </a:extLst>
          </p:cNvPr>
          <p:cNvSpPr txBox="1"/>
          <p:nvPr/>
        </p:nvSpPr>
        <p:spPr>
          <a:xfrm>
            <a:off x="3742655" y="1324640"/>
            <a:ext cx="6673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w="1655" cap="flat">
                  <a:noFill/>
                  <a:miter/>
                </a:ln>
                <a:solidFill>
                  <a:srgbClr val="FFFFFF"/>
                </a:solidFill>
                <a:effectLst/>
                <a:uLnTx/>
                <a:uFillTx/>
                <a:latin typeface="United Curriculum"/>
                <a:ea typeface="+mn-ea"/>
                <a:cs typeface="+mn-cs"/>
                <a:sym typeface="United Curriculum"/>
                <a:rtl val="0"/>
              </a:rPr>
              <a:t>Year 2</a:t>
            </a:r>
          </a:p>
        </p:txBody>
      </p:sp>
      <p:sp>
        <p:nvSpPr>
          <p:cNvPr id="81" name="TextBox 80">
            <a:extLst>
              <a:ext uri="{FF2B5EF4-FFF2-40B4-BE49-F238E27FC236}">
                <a16:creationId xmlns:a16="http://schemas.microsoft.com/office/drawing/2014/main" id="{7BEC108C-EC16-58E6-786B-15CE1EF88D28}"/>
              </a:ext>
            </a:extLst>
          </p:cNvPr>
          <p:cNvSpPr txBox="1"/>
          <p:nvPr/>
        </p:nvSpPr>
        <p:spPr>
          <a:xfrm>
            <a:off x="4480677" y="3849316"/>
            <a:ext cx="89007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w="1655" cap="flat">
                  <a:noFill/>
                  <a:miter/>
                </a:ln>
                <a:solidFill>
                  <a:srgbClr val="FFFFFF"/>
                </a:solidFill>
                <a:effectLst/>
                <a:uLnTx/>
                <a:uFillTx/>
                <a:latin typeface="United Curriculum"/>
                <a:ea typeface="+mn-ea"/>
                <a:cs typeface="+mn-cs"/>
                <a:sym typeface="United Curriculum"/>
                <a:rtl val="0"/>
              </a:rPr>
              <a:t>Year 3</a:t>
            </a:r>
          </a:p>
        </p:txBody>
      </p:sp>
      <p:sp>
        <p:nvSpPr>
          <p:cNvPr id="83" name="TextBox 82">
            <a:extLst>
              <a:ext uri="{FF2B5EF4-FFF2-40B4-BE49-F238E27FC236}">
                <a16:creationId xmlns:a16="http://schemas.microsoft.com/office/drawing/2014/main" id="{5E2A84A0-854A-FC32-A266-CAD7E1E341ED}"/>
              </a:ext>
            </a:extLst>
          </p:cNvPr>
          <p:cNvSpPr txBox="1"/>
          <p:nvPr/>
        </p:nvSpPr>
        <p:spPr>
          <a:xfrm>
            <a:off x="6165958" y="2451630"/>
            <a:ext cx="805029"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w="1655" cap="flat">
                  <a:noFill/>
                  <a:miter/>
                </a:ln>
                <a:solidFill>
                  <a:srgbClr val="FFFFFF"/>
                </a:solidFill>
                <a:effectLst/>
                <a:uLnTx/>
                <a:uFillTx/>
                <a:latin typeface="United Curriculum"/>
                <a:ea typeface="+mn-ea"/>
                <a:cs typeface="+mn-cs"/>
                <a:sym typeface="United Curriculum"/>
                <a:rtl val="0"/>
              </a:rPr>
              <a:t>Year 5</a:t>
            </a:r>
          </a:p>
        </p:txBody>
      </p:sp>
      <p:sp>
        <p:nvSpPr>
          <p:cNvPr id="87" name="TextBox 86">
            <a:extLst>
              <a:ext uri="{FF2B5EF4-FFF2-40B4-BE49-F238E27FC236}">
                <a16:creationId xmlns:a16="http://schemas.microsoft.com/office/drawing/2014/main" id="{11DFAF60-7572-976F-7CED-7251116F6280}"/>
              </a:ext>
            </a:extLst>
          </p:cNvPr>
          <p:cNvSpPr txBox="1"/>
          <p:nvPr/>
        </p:nvSpPr>
        <p:spPr>
          <a:xfrm>
            <a:off x="1122180" y="3597657"/>
            <a:ext cx="1010283"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Planned activities and enhanced continuous provision</a:t>
            </a:r>
          </a:p>
        </p:txBody>
      </p:sp>
      <p:sp>
        <p:nvSpPr>
          <p:cNvPr id="97" name="TextBox 96">
            <a:extLst>
              <a:ext uri="{FF2B5EF4-FFF2-40B4-BE49-F238E27FC236}">
                <a16:creationId xmlns:a16="http://schemas.microsoft.com/office/drawing/2014/main" id="{C976F495-547B-6CDC-096B-9E49B09672F1}"/>
              </a:ext>
            </a:extLst>
          </p:cNvPr>
          <p:cNvSpPr txBox="1"/>
          <p:nvPr/>
        </p:nvSpPr>
        <p:spPr>
          <a:xfrm>
            <a:off x="2942371" y="3122802"/>
            <a:ext cx="66032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000" b="0" i="0" u="none" strike="noStrike" kern="1200" cap="none" spc="0" normalizeH="0" baseline="0" noProof="0">
                <a:ln>
                  <a:noFill/>
                </a:ln>
                <a:solidFill>
                  <a:prstClr val="black"/>
                </a:solidFill>
                <a:effectLst/>
                <a:uLnTx/>
                <a:uFillTx/>
                <a:latin typeface="United Curriculum"/>
                <a:ea typeface="Roboto" panose="02000000000000000000" pitchFamily="2" charset="0"/>
                <a:cs typeface="Times New Roman" panose="02020603050405020304" pitchFamily="18" charset="0"/>
              </a:rPr>
              <a:t>I am an Artist</a:t>
            </a:r>
          </a:p>
        </p:txBody>
      </p:sp>
      <p:sp>
        <p:nvSpPr>
          <p:cNvPr id="98" name="TextBox 97">
            <a:extLst>
              <a:ext uri="{FF2B5EF4-FFF2-40B4-BE49-F238E27FC236}">
                <a16:creationId xmlns:a16="http://schemas.microsoft.com/office/drawing/2014/main" id="{BA63FD53-3DFA-E209-072B-57EE1F2F0008}"/>
              </a:ext>
            </a:extLst>
          </p:cNvPr>
          <p:cNvSpPr txBox="1"/>
          <p:nvPr/>
        </p:nvSpPr>
        <p:spPr>
          <a:xfrm>
            <a:off x="2843827" y="2416528"/>
            <a:ext cx="87510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Paper Sculpture</a:t>
            </a:r>
          </a:p>
        </p:txBody>
      </p:sp>
      <p:sp>
        <p:nvSpPr>
          <p:cNvPr id="99" name="TextBox 98">
            <a:extLst>
              <a:ext uri="{FF2B5EF4-FFF2-40B4-BE49-F238E27FC236}">
                <a16:creationId xmlns:a16="http://schemas.microsoft.com/office/drawing/2014/main" id="{F5038604-403E-4BEE-482B-383548982A75}"/>
              </a:ext>
            </a:extLst>
          </p:cNvPr>
          <p:cNvSpPr txBox="1"/>
          <p:nvPr/>
        </p:nvSpPr>
        <p:spPr>
          <a:xfrm>
            <a:off x="2943669" y="1626493"/>
            <a:ext cx="828405"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The Natural World</a:t>
            </a:r>
          </a:p>
        </p:txBody>
      </p:sp>
      <p:sp>
        <p:nvSpPr>
          <p:cNvPr id="100" name="TextBox 99">
            <a:extLst>
              <a:ext uri="{FF2B5EF4-FFF2-40B4-BE49-F238E27FC236}">
                <a16:creationId xmlns:a16="http://schemas.microsoft.com/office/drawing/2014/main" id="{9EFB5E67-D41F-FB32-41F7-7D3D12DE1475}"/>
              </a:ext>
            </a:extLst>
          </p:cNvPr>
          <p:cNvSpPr txBox="1"/>
          <p:nvPr/>
        </p:nvSpPr>
        <p:spPr>
          <a:xfrm>
            <a:off x="4522603" y="1685388"/>
            <a:ext cx="59440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Our School</a:t>
            </a:r>
          </a:p>
        </p:txBody>
      </p:sp>
      <p:sp>
        <p:nvSpPr>
          <p:cNvPr id="101" name="TextBox 100">
            <a:extLst>
              <a:ext uri="{FF2B5EF4-FFF2-40B4-BE49-F238E27FC236}">
                <a16:creationId xmlns:a16="http://schemas.microsoft.com/office/drawing/2014/main" id="{55A75B24-220D-3CB3-7DE0-E8531182C82B}"/>
              </a:ext>
            </a:extLst>
          </p:cNvPr>
          <p:cNvSpPr txBox="1"/>
          <p:nvPr/>
        </p:nvSpPr>
        <p:spPr>
          <a:xfrm>
            <a:off x="4581749" y="2415652"/>
            <a:ext cx="6746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Colour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&amp; Tone</a:t>
            </a:r>
          </a:p>
        </p:txBody>
      </p:sp>
      <p:sp>
        <p:nvSpPr>
          <p:cNvPr id="102" name="TextBox 101">
            <a:extLst>
              <a:ext uri="{FF2B5EF4-FFF2-40B4-BE49-F238E27FC236}">
                <a16:creationId xmlns:a16="http://schemas.microsoft.com/office/drawing/2014/main" id="{6AC5D72A-ABC4-AF19-D975-3E324051AB4A}"/>
              </a:ext>
            </a:extLst>
          </p:cNvPr>
          <p:cNvSpPr txBox="1"/>
          <p:nvPr/>
        </p:nvSpPr>
        <p:spPr>
          <a:xfrm>
            <a:off x="4572291" y="3122802"/>
            <a:ext cx="6746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Painting Water</a:t>
            </a:r>
          </a:p>
        </p:txBody>
      </p:sp>
      <p:sp>
        <p:nvSpPr>
          <p:cNvPr id="103" name="TextBox 102">
            <a:extLst>
              <a:ext uri="{FF2B5EF4-FFF2-40B4-BE49-F238E27FC236}">
                <a16:creationId xmlns:a16="http://schemas.microsoft.com/office/drawing/2014/main" id="{8A0EF2BE-BB8C-86B0-478E-CB93DAC14FBD}"/>
              </a:ext>
            </a:extLst>
          </p:cNvPr>
          <p:cNvSpPr txBox="1"/>
          <p:nvPr/>
        </p:nvSpPr>
        <p:spPr>
          <a:xfrm>
            <a:off x="4466175" y="4520918"/>
            <a:ext cx="89007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Why Do We Make Art?</a:t>
            </a:r>
          </a:p>
        </p:txBody>
      </p:sp>
      <p:sp>
        <p:nvSpPr>
          <p:cNvPr id="104" name="TextBox 103">
            <a:extLst>
              <a:ext uri="{FF2B5EF4-FFF2-40B4-BE49-F238E27FC236}">
                <a16:creationId xmlns:a16="http://schemas.microsoft.com/office/drawing/2014/main" id="{F00854F3-5D88-44F1-DEAF-3CE17A6EDC2C}"/>
              </a:ext>
            </a:extLst>
          </p:cNvPr>
          <p:cNvSpPr txBox="1"/>
          <p:nvPr/>
        </p:nvSpPr>
        <p:spPr>
          <a:xfrm>
            <a:off x="4550607" y="5250009"/>
            <a:ext cx="89597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Clay Fairy Tales</a:t>
            </a:r>
          </a:p>
        </p:txBody>
      </p:sp>
      <p:sp>
        <p:nvSpPr>
          <p:cNvPr id="105" name="TextBox 104">
            <a:extLst>
              <a:ext uri="{FF2B5EF4-FFF2-40B4-BE49-F238E27FC236}">
                <a16:creationId xmlns:a16="http://schemas.microsoft.com/office/drawing/2014/main" id="{EF99560F-B4D0-C58C-2597-71D4FFA777F2}"/>
              </a:ext>
            </a:extLst>
          </p:cNvPr>
          <p:cNvSpPr txBox="1"/>
          <p:nvPr/>
        </p:nvSpPr>
        <p:spPr>
          <a:xfrm>
            <a:off x="5311770" y="5696597"/>
            <a:ext cx="85064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Mythology</a:t>
            </a:r>
          </a:p>
        </p:txBody>
      </p:sp>
      <p:sp>
        <p:nvSpPr>
          <p:cNvPr id="106" name="TextBox 105">
            <a:extLst>
              <a:ext uri="{FF2B5EF4-FFF2-40B4-BE49-F238E27FC236}">
                <a16:creationId xmlns:a16="http://schemas.microsoft.com/office/drawing/2014/main" id="{06B3B218-F0F9-756C-20B9-18DEB8EE646A}"/>
              </a:ext>
            </a:extLst>
          </p:cNvPr>
          <p:cNvSpPr txBox="1"/>
          <p:nvPr/>
        </p:nvSpPr>
        <p:spPr>
          <a:xfrm>
            <a:off x="6166390" y="4520532"/>
            <a:ext cx="80079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Pattern &amp; Pumpkins</a:t>
            </a:r>
          </a:p>
        </p:txBody>
      </p:sp>
      <p:sp>
        <p:nvSpPr>
          <p:cNvPr id="107" name="TextBox 106">
            <a:extLst>
              <a:ext uri="{FF2B5EF4-FFF2-40B4-BE49-F238E27FC236}">
                <a16:creationId xmlns:a16="http://schemas.microsoft.com/office/drawing/2014/main" id="{4FA961F4-69D6-46E2-F1C2-C9F6FDA546DE}"/>
              </a:ext>
            </a:extLst>
          </p:cNvPr>
          <p:cNvSpPr txBox="1"/>
          <p:nvPr/>
        </p:nvSpPr>
        <p:spPr>
          <a:xfrm>
            <a:off x="6040866" y="3738896"/>
            <a:ext cx="104394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Watercolour Tropical Rainforest</a:t>
            </a:r>
          </a:p>
        </p:txBody>
      </p:sp>
      <p:sp>
        <p:nvSpPr>
          <p:cNvPr id="108" name="TextBox 107">
            <a:extLst>
              <a:ext uri="{FF2B5EF4-FFF2-40B4-BE49-F238E27FC236}">
                <a16:creationId xmlns:a16="http://schemas.microsoft.com/office/drawing/2014/main" id="{DC68F31D-88CA-D1D1-A563-0850CC530265}"/>
              </a:ext>
            </a:extLst>
          </p:cNvPr>
          <p:cNvSpPr txBox="1"/>
          <p:nvPr/>
        </p:nvSpPr>
        <p:spPr>
          <a:xfrm>
            <a:off x="6127589" y="3047397"/>
            <a:ext cx="8843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Drawing My Favourite Things</a:t>
            </a:r>
          </a:p>
        </p:txBody>
      </p:sp>
      <p:sp>
        <p:nvSpPr>
          <p:cNvPr id="109" name="TextBox 108">
            <a:extLst>
              <a:ext uri="{FF2B5EF4-FFF2-40B4-BE49-F238E27FC236}">
                <a16:creationId xmlns:a16="http://schemas.microsoft.com/office/drawing/2014/main" id="{CCF52568-FE15-AFE6-2CFE-E33B30142639}"/>
              </a:ext>
            </a:extLst>
          </p:cNvPr>
          <p:cNvSpPr txBox="1"/>
          <p:nvPr/>
        </p:nvSpPr>
        <p:spPr>
          <a:xfrm>
            <a:off x="6143098" y="1696250"/>
            <a:ext cx="999622"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Illustrations &amp; Narrative Art</a:t>
            </a:r>
          </a:p>
        </p:txBody>
      </p:sp>
      <p:sp>
        <p:nvSpPr>
          <p:cNvPr id="110" name="TextBox 109">
            <a:extLst>
              <a:ext uri="{FF2B5EF4-FFF2-40B4-BE49-F238E27FC236}">
                <a16:creationId xmlns:a16="http://schemas.microsoft.com/office/drawing/2014/main" id="{FF8EDC09-431C-D507-E86B-1DA9AF32D2C7}"/>
              </a:ext>
            </a:extLst>
          </p:cNvPr>
          <p:cNvSpPr txBox="1"/>
          <p:nvPr/>
        </p:nvSpPr>
        <p:spPr>
          <a:xfrm>
            <a:off x="6937275" y="1387074"/>
            <a:ext cx="86598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Journeys</a:t>
            </a:r>
          </a:p>
        </p:txBody>
      </p:sp>
      <p:sp>
        <p:nvSpPr>
          <p:cNvPr id="111" name="TextBox 110">
            <a:extLst>
              <a:ext uri="{FF2B5EF4-FFF2-40B4-BE49-F238E27FC236}">
                <a16:creationId xmlns:a16="http://schemas.microsoft.com/office/drawing/2014/main" id="{91C278DA-FC30-FD5D-C73E-6DB59371A0B8}"/>
              </a:ext>
            </a:extLst>
          </p:cNvPr>
          <p:cNvSpPr txBox="1"/>
          <p:nvPr/>
        </p:nvSpPr>
        <p:spPr>
          <a:xfrm>
            <a:off x="7715268" y="1682245"/>
            <a:ext cx="80613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Pattern &amp; Sculpture</a:t>
            </a:r>
          </a:p>
        </p:txBody>
      </p:sp>
      <p:sp>
        <p:nvSpPr>
          <p:cNvPr id="112" name="TextBox 111">
            <a:extLst>
              <a:ext uri="{FF2B5EF4-FFF2-40B4-BE49-F238E27FC236}">
                <a16:creationId xmlns:a16="http://schemas.microsoft.com/office/drawing/2014/main" id="{45477AF9-F403-25FA-1126-4C1F1AAD7B53}"/>
              </a:ext>
            </a:extLst>
          </p:cNvPr>
          <p:cNvSpPr txBox="1"/>
          <p:nvPr/>
        </p:nvSpPr>
        <p:spPr>
          <a:xfrm>
            <a:off x="7762116" y="3050924"/>
            <a:ext cx="904812"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Recycled Materials Installation</a:t>
            </a:r>
          </a:p>
        </p:txBody>
      </p:sp>
      <p:sp>
        <p:nvSpPr>
          <p:cNvPr id="113" name="TextBox 112">
            <a:extLst>
              <a:ext uri="{FF2B5EF4-FFF2-40B4-BE49-F238E27FC236}">
                <a16:creationId xmlns:a16="http://schemas.microsoft.com/office/drawing/2014/main" id="{8450A750-DAFC-37D5-3079-3C8DFF19F692}"/>
              </a:ext>
            </a:extLst>
          </p:cNvPr>
          <p:cNvSpPr txBox="1"/>
          <p:nvPr/>
        </p:nvSpPr>
        <p:spPr>
          <a:xfrm>
            <a:off x="7680425" y="3839553"/>
            <a:ext cx="10491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Displacement / Challenges</a:t>
            </a:r>
          </a:p>
        </p:txBody>
      </p:sp>
      <p:sp>
        <p:nvSpPr>
          <p:cNvPr id="114" name="TextBox 113">
            <a:extLst>
              <a:ext uri="{FF2B5EF4-FFF2-40B4-BE49-F238E27FC236}">
                <a16:creationId xmlns:a16="http://schemas.microsoft.com/office/drawing/2014/main" id="{D0F6D414-FCA1-3209-2FED-BC6849907BAC}"/>
              </a:ext>
            </a:extLst>
          </p:cNvPr>
          <p:cNvSpPr txBox="1"/>
          <p:nvPr/>
        </p:nvSpPr>
        <p:spPr>
          <a:xfrm>
            <a:off x="7870888" y="4515996"/>
            <a:ext cx="6746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Art &amp; Identity</a:t>
            </a:r>
          </a:p>
        </p:txBody>
      </p:sp>
      <p:sp>
        <p:nvSpPr>
          <p:cNvPr id="73" name="TextBox 72">
            <a:extLst>
              <a:ext uri="{FF2B5EF4-FFF2-40B4-BE49-F238E27FC236}">
                <a16:creationId xmlns:a16="http://schemas.microsoft.com/office/drawing/2014/main" id="{E7906132-9FFD-2FCB-0D87-2E1F0CB2ED27}"/>
              </a:ext>
            </a:extLst>
          </p:cNvPr>
          <p:cNvSpPr txBox="1"/>
          <p:nvPr/>
        </p:nvSpPr>
        <p:spPr>
          <a:xfrm>
            <a:off x="7633643" y="2451630"/>
            <a:ext cx="115570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solidFill>
                  <a:srgbClr val="FFFFFF"/>
                </a:solidFill>
                <a:effectLst/>
                <a:uLnTx/>
                <a:uFillTx/>
                <a:latin typeface="United Curriculum"/>
                <a:ea typeface="+mn-ea"/>
                <a:cs typeface="+mn-cs"/>
                <a:sym typeface="United Curriculum"/>
                <a:rtl val="0"/>
              </a:rPr>
              <a:t>Year 6</a:t>
            </a:r>
          </a:p>
        </p:txBody>
      </p:sp>
      <p:sp>
        <p:nvSpPr>
          <p:cNvPr id="7" name="TextBox 6">
            <a:extLst>
              <a:ext uri="{FF2B5EF4-FFF2-40B4-BE49-F238E27FC236}">
                <a16:creationId xmlns:a16="http://schemas.microsoft.com/office/drawing/2014/main" id="{D74B3F65-192E-8A01-7187-A13404051B6B}"/>
              </a:ext>
            </a:extLst>
          </p:cNvPr>
          <p:cNvSpPr txBox="1"/>
          <p:nvPr/>
        </p:nvSpPr>
        <p:spPr>
          <a:xfrm>
            <a:off x="2517435" y="5064611"/>
            <a:ext cx="1089937"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solidFill>
                  <a:srgbClr val="1D1D1B"/>
                </a:solidFill>
                <a:effectLst/>
                <a:uLnTx/>
                <a:uFillTx/>
                <a:latin typeface="United Curriculum"/>
                <a:ea typeface="+mn-ea"/>
                <a:cs typeface="+mn-cs"/>
                <a:sym typeface="United Curriculum"/>
                <a:rtl val="0"/>
              </a:rPr>
              <a:t>Planned activities and enhanced continuous provision</a:t>
            </a:r>
          </a:p>
        </p:txBody>
      </p:sp>
      <p:sp>
        <p:nvSpPr>
          <p:cNvPr id="4" name="Text Placeholder 284">
            <a:extLst>
              <a:ext uri="{FF2B5EF4-FFF2-40B4-BE49-F238E27FC236}">
                <a16:creationId xmlns:a16="http://schemas.microsoft.com/office/drawing/2014/main" id="{83C96D68-F612-84E6-E457-481302E0BA75}"/>
              </a:ext>
            </a:extLst>
          </p:cNvPr>
          <p:cNvSpPr>
            <a:spLocks noGrp="1"/>
          </p:cNvSpPr>
          <p:nvPr>
            <p:ph type="body" sz="quarter" idx="10"/>
          </p:nvPr>
        </p:nvSpPr>
        <p:spPr>
          <a:xfrm>
            <a:off x="203201" y="234234"/>
            <a:ext cx="7701237" cy="458089"/>
          </a:xfrm>
        </p:spPr>
        <p:txBody>
          <a:bodyPr/>
          <a:lstStyle/>
          <a:p>
            <a:r>
              <a:rPr lang="en-US" altLang="en-US"/>
              <a:t>United Curriculum: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197341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98B6-16E7-D01A-651C-D6C082B05C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9EC95F-9DEF-650D-69FA-5483033168DB}"/>
              </a:ext>
            </a:extLst>
          </p:cNvPr>
          <p:cNvSpPr>
            <a:spLocks noGrp="1"/>
          </p:cNvSpPr>
          <p:nvPr>
            <p:ph type="body" sz="quarter" idx="10"/>
          </p:nvPr>
        </p:nvSpPr>
        <p:spPr/>
        <p:txBody>
          <a:bodyPr/>
          <a:lstStyle/>
          <a:p>
            <a:r>
              <a:rPr lang="en-GB" noProof="0"/>
              <a:t>United Curriculum: </a:t>
            </a:r>
            <a:r>
              <a:rPr lang="en-GB" noProof="0">
                <a:ln w="12700">
                  <a:solidFill>
                    <a:schemeClr val="accent1"/>
                  </a:solidFill>
                </a:ln>
                <a:solidFill>
                  <a:schemeClr val="accent1"/>
                </a:solidFill>
              </a:rPr>
              <a:t>Art &amp; Design</a:t>
            </a:r>
          </a:p>
        </p:txBody>
      </p:sp>
      <p:sp>
        <p:nvSpPr>
          <p:cNvPr id="8" name="TextBox 7">
            <a:extLst>
              <a:ext uri="{FF2B5EF4-FFF2-40B4-BE49-F238E27FC236}">
                <a16:creationId xmlns:a16="http://schemas.microsoft.com/office/drawing/2014/main" id="{12A850C0-B984-18C8-718A-7184A55089C5}"/>
              </a:ext>
            </a:extLst>
          </p:cNvPr>
          <p:cNvSpPr txBox="1"/>
          <p:nvPr/>
        </p:nvSpPr>
        <p:spPr>
          <a:xfrm>
            <a:off x="323980" y="5848886"/>
            <a:ext cx="9258039" cy="369332"/>
          </a:xfrm>
          <a:prstGeom prst="rect">
            <a:avLst/>
          </a:prstGeom>
          <a:noFill/>
        </p:spPr>
        <p:txBody>
          <a:bodyPr wrap="square" rtlCol="0">
            <a:spAutoFit/>
          </a:bodyPr>
          <a:lstStyle/>
          <a:p>
            <a:r>
              <a:rPr lang="en-GB" sz="900" b="1" noProof="0">
                <a:solidFill>
                  <a:schemeClr val="bg2"/>
                </a:solidFill>
                <a:latin typeface="Roboto" panose="02000000000000000000" pitchFamily="2" charset="0"/>
                <a:ea typeface="Roboto" panose="02000000000000000000" pitchFamily="2" charset="0"/>
              </a:rPr>
              <a:t>NB</a:t>
            </a:r>
            <a:r>
              <a:rPr lang="en-GB" sz="900" noProof="0">
                <a:solidFill>
                  <a:schemeClr val="bg2"/>
                </a:solidFill>
                <a:latin typeface="Roboto" panose="02000000000000000000" pitchFamily="2" charset="0"/>
                <a:ea typeface="Roboto" panose="02000000000000000000" pitchFamily="2" charset="0"/>
              </a:rPr>
              <a:t>: The </a:t>
            </a:r>
            <a:r>
              <a:rPr lang="en-GB" sz="900" b="1" noProof="0">
                <a:solidFill>
                  <a:schemeClr val="accent1"/>
                </a:solidFill>
                <a:latin typeface="Roboto" panose="02000000000000000000" pitchFamily="2" charset="0"/>
                <a:ea typeface="Roboto" panose="02000000000000000000" pitchFamily="2" charset="0"/>
              </a:rPr>
              <a:t>artists</a:t>
            </a:r>
            <a:r>
              <a:rPr lang="en-GB" sz="900" noProof="0">
                <a:solidFill>
                  <a:schemeClr val="bg2"/>
                </a:solidFill>
                <a:latin typeface="Roboto" panose="02000000000000000000" pitchFamily="2" charset="0"/>
                <a:ea typeface="Roboto" panose="02000000000000000000" pitchFamily="2" charset="0"/>
              </a:rPr>
              <a:t> suggested in each unit provide quality examples of practical knowledge and provide exposure to artists from across history from diverse backgrounds. However, you could </a:t>
            </a:r>
            <a:r>
              <a:rPr lang="en-GB" sz="900" b="1" noProof="0">
                <a:solidFill>
                  <a:schemeClr val="bg2"/>
                </a:solidFill>
                <a:latin typeface="Roboto" panose="02000000000000000000" pitchFamily="2" charset="0"/>
                <a:ea typeface="Roboto" panose="02000000000000000000" pitchFamily="2" charset="0"/>
              </a:rPr>
              <a:t>supplement and replace these artists where appropriate </a:t>
            </a:r>
            <a:r>
              <a:rPr lang="en-GB" sz="900" noProof="0">
                <a:solidFill>
                  <a:schemeClr val="bg2"/>
                </a:solidFill>
                <a:latin typeface="Roboto" panose="02000000000000000000" pitchFamily="2" charset="0"/>
                <a:ea typeface="Roboto" panose="02000000000000000000" pitchFamily="2" charset="0"/>
              </a:rPr>
              <a:t>with those from your local area. </a:t>
            </a:r>
          </a:p>
        </p:txBody>
      </p:sp>
      <p:graphicFrame>
        <p:nvGraphicFramePr>
          <p:cNvPr id="2" name="Table 1">
            <a:extLst>
              <a:ext uri="{FF2B5EF4-FFF2-40B4-BE49-F238E27FC236}">
                <a16:creationId xmlns:a16="http://schemas.microsoft.com/office/drawing/2014/main" id="{38B7DE2E-437A-2458-ED3E-39F3FBC07E54}"/>
              </a:ext>
            </a:extLst>
          </p:cNvPr>
          <p:cNvGraphicFramePr>
            <a:graphicFrameLocks noGrp="1"/>
          </p:cNvGraphicFramePr>
          <p:nvPr/>
        </p:nvGraphicFramePr>
        <p:xfrm>
          <a:off x="183323" y="824448"/>
          <a:ext cx="9157325" cy="4740720"/>
        </p:xfrm>
        <a:graphic>
          <a:graphicData uri="http://schemas.openxmlformats.org/drawingml/2006/table">
            <a:tbl>
              <a:tblPr firstRow="1" bandRow="1">
                <a:tableStyleId>{5C22544A-7EE6-4342-B048-85BDC9FD1C3A}</a:tableStyleId>
              </a:tblPr>
              <a:tblGrid>
                <a:gridCol w="204659">
                  <a:extLst>
                    <a:ext uri="{9D8B030D-6E8A-4147-A177-3AD203B41FA5}">
                      <a16:colId xmlns:a16="http://schemas.microsoft.com/office/drawing/2014/main" val="3992725249"/>
                    </a:ext>
                  </a:extLst>
                </a:gridCol>
                <a:gridCol w="1492111">
                  <a:extLst>
                    <a:ext uri="{9D8B030D-6E8A-4147-A177-3AD203B41FA5}">
                      <a16:colId xmlns:a16="http://schemas.microsoft.com/office/drawing/2014/main" val="2651868341"/>
                    </a:ext>
                  </a:extLst>
                </a:gridCol>
                <a:gridCol w="1492111">
                  <a:extLst>
                    <a:ext uri="{9D8B030D-6E8A-4147-A177-3AD203B41FA5}">
                      <a16:colId xmlns:a16="http://schemas.microsoft.com/office/drawing/2014/main" val="4129289550"/>
                    </a:ext>
                  </a:extLst>
                </a:gridCol>
                <a:gridCol w="1492111">
                  <a:extLst>
                    <a:ext uri="{9D8B030D-6E8A-4147-A177-3AD203B41FA5}">
                      <a16:colId xmlns:a16="http://schemas.microsoft.com/office/drawing/2014/main" val="3606215477"/>
                    </a:ext>
                  </a:extLst>
                </a:gridCol>
                <a:gridCol w="1492111">
                  <a:extLst>
                    <a:ext uri="{9D8B030D-6E8A-4147-A177-3AD203B41FA5}">
                      <a16:colId xmlns:a16="http://schemas.microsoft.com/office/drawing/2014/main" val="3772626618"/>
                    </a:ext>
                  </a:extLst>
                </a:gridCol>
                <a:gridCol w="1492111">
                  <a:extLst>
                    <a:ext uri="{9D8B030D-6E8A-4147-A177-3AD203B41FA5}">
                      <a16:colId xmlns:a16="http://schemas.microsoft.com/office/drawing/2014/main" val="2563548700"/>
                    </a:ext>
                  </a:extLst>
                </a:gridCol>
                <a:gridCol w="1492111">
                  <a:extLst>
                    <a:ext uri="{9D8B030D-6E8A-4147-A177-3AD203B41FA5}">
                      <a16:colId xmlns:a16="http://schemas.microsoft.com/office/drawing/2014/main" val="3742635946"/>
                    </a:ext>
                  </a:extLst>
                </a:gridCol>
              </a:tblGrid>
              <a:tr h="12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noProof="0">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900" b="1" i="0" noProof="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043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noProof="0">
                          <a:solidFill>
                            <a:schemeClr val="bg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00000"/>
                        </a:lnSpc>
                        <a:spcBef>
                          <a:spcPts val="0"/>
                        </a:spcBef>
                        <a:spcAft>
                          <a:spcPts val="0"/>
                        </a:spcAft>
                      </a:pPr>
                      <a:r>
                        <a:rPr lang="en-GB" sz="1000" b="1" i="0" noProof="0">
                          <a:solidFill>
                            <a:schemeClr val="bg1"/>
                          </a:solidFill>
                          <a:effectLst/>
                          <a:latin typeface="Roboto" panose="02000000000000000000" pitchFamily="2" charset="0"/>
                          <a:ea typeface="Roboto" panose="02000000000000000000" pitchFamily="2" charset="0"/>
                          <a:cs typeface="Calibri" panose="020F0502020204030204" pitchFamily="34" charset="0"/>
                        </a:rPr>
                        <a:t> I Am An Artist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noProof="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sketchbooks,  experimenting with mark-making and learning about primary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0" noProof="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noProof="0">
                          <a:solidFill>
                            <a:schemeClr val="accent1"/>
                          </a:solidFill>
                          <a:effectLst/>
                          <a:latin typeface="Roboto" panose="02000000000000000000" pitchFamily="2" charset="0"/>
                          <a:ea typeface="Roboto" panose="02000000000000000000" pitchFamily="2" charset="0"/>
                          <a:cs typeface="Calibri" panose="020F0502020204030204" pitchFamily="34" charset="0"/>
                        </a:rPr>
                        <a:t>Paul Klee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noProof="0">
                          <a:solidFill>
                            <a:schemeClr val="accent1"/>
                          </a:solidFill>
                          <a:effectLst/>
                          <a:latin typeface="Roboto" panose="02000000000000000000" pitchFamily="2" charset="0"/>
                          <a:ea typeface="Roboto" panose="02000000000000000000" pitchFamily="2" charset="0"/>
                          <a:cs typeface="Calibri" panose="020F0502020204030204" pitchFamily="34" charset="0"/>
                        </a:rPr>
                        <a:t>Piet Mondrian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noProof="0">
                          <a:solidFill>
                            <a:schemeClr val="accent1"/>
                          </a:solidFill>
                          <a:effectLst/>
                          <a:latin typeface="Roboto" panose="02000000000000000000" pitchFamily="2" charset="0"/>
                          <a:ea typeface="Roboto" panose="02000000000000000000" pitchFamily="2" charset="0"/>
                          <a:cs typeface="Calibri" panose="020F0502020204030204" pitchFamily="34" charset="0"/>
                        </a:rPr>
                        <a:t>Wassily Kandinsky</a:t>
                      </a:r>
                      <a:endParaRPr lang="en-GB" sz="800" b="1" i="0" noProof="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Our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architecture and urban landscapes through photography and recording surface textures. Producing a collaborative outcome with printmaking.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Zaha Hadid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The Boyle Family</a:t>
                      </a:r>
                      <a:endParaRPr kumimoji="0" lang="en-GB" sz="800" b="1" i="0" u="none" strike="noStrike" kern="1200" cap="none" spc="0" normalizeH="0" baseline="0" noProof="0">
                        <a:ln>
                          <a:noFill/>
                        </a:ln>
                        <a:solidFill>
                          <a:schemeClr val="accent1"/>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Why Do We Make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[Aut2]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the purpose of art through the study of cave paintings. Using continuous line and considering the use of perspective.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Satoshi Kitamura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Pumpkins</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Making 3D pumpkins from clay. Exploring texture and pattern by printmaking using bubble wrap.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Yayoi Kusama</a:t>
                      </a: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Illustration &amp; Narrative Art</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endPar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Developing a visual response to a text, creating digital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Raphael, Leonardo, Michelangelo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Marjane Satrapi, Mel </a:t>
                      </a:r>
                      <a:r>
                        <a:rPr kumimoji="0" lang="en-GB" sz="8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Tregonning</a:t>
                      </a: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Recycled Materials Installation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[Aut2]</a:t>
                      </a:r>
                      <a:endParaRPr kumimoji="0" lang="en-GB" sz="800" b="0"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plastic waste to create an installation.</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Ifeoma </a:t>
                      </a:r>
                      <a:r>
                        <a:rPr kumimoji="0" lang="en-GB" sz="8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Anyaeji</a:t>
                      </a: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Serge </a:t>
                      </a:r>
                      <a:r>
                        <a:rPr kumimoji="0" lang="en-GB" sz="8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Attukwei</a:t>
                      </a: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Clottey Veronika Richterová Katharine Harvey</a:t>
                      </a:r>
                      <a:endPar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GB" sz="800" b="0" i="0" u="none" strike="noStrike" kern="1200" cap="none" spc="0" normalizeH="0" baseline="0" noProof="0">
                          <a:ln>
                            <a:noFill/>
                          </a:ln>
                          <a:solidFill>
                            <a:srgbClr val="000000"/>
                          </a:solidFill>
                          <a:effectLst/>
                          <a:highlight>
                            <a:srgbClr val="FCE1C3"/>
                          </a:highlight>
                          <a:uLnTx/>
                          <a:uFillTx/>
                          <a:latin typeface="Roboto" panose="02000000000000000000" pitchFamily="2" charset="0"/>
                          <a:ea typeface="Roboto" panose="02000000000000000000" pitchFamily="2" charset="0"/>
                          <a:cs typeface="Calibri" panose="020F0502020204030204" pitchFamily="34" charset="0"/>
                        </a:rPr>
                        <a:t>Science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024556">
                <a:tc>
                  <a:txBody>
                    <a:bodyPr/>
                    <a:lstStyle/>
                    <a:p>
                      <a:pPr algn="ctr"/>
                      <a:r>
                        <a:rPr lang="en-GB" sz="900" b="1" noProof="0">
                          <a:solidFill>
                            <a:schemeClr val="bg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Paper Sculpture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[Spr1]</a:t>
                      </a: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Further exploration of mark making. Creating a sculpture by folding and twisting paper and gluing onto a base. Photography of shadow and 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Charles McGee</a:t>
                      </a: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 and 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tints, tones and shades in </a:t>
                      </a: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King Who Banned the Dark </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and Picasso’s paintings from his Blue Period.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Emily Haworth-Booth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Clay Fairy 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clay to produce a collaborative visual representation of a fairy tale crime.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Anthony Browne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Quentin Blake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Watercolour Tropical Rainforest</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use of watercolours to create a collaged response to the work of artists studied.</a:t>
                      </a:r>
                      <a:endParaRPr kumimoji="0" lang="en-GB" sz="8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Abel Rodriguez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Rousseau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Matisse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Journeys</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t>
                      </a: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Shackleton’s Journey</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and how artists have portrayed journeys. Collage, printmaking and mixed-media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Richard Long, Frida Kahlo, Lubaina </a:t>
                      </a:r>
                      <a:r>
                        <a:rPr kumimoji="0" lang="en-GB" sz="8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Himid</a:t>
                      </a: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endParaRPr kumimoji="0" lang="en-GB" sz="8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Displacement / Challenges</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[Spr2]</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the work of artists who have been refugees or have produced art in different circumstances.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Pissarro, Wiltshire, Schwitters, Kerr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endParaRPr kumimoji="0" lang="en-GB" sz="800" b="1"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100838">
                <a:tc>
                  <a:txBody>
                    <a:bodyPr/>
                    <a:lstStyle/>
                    <a:p>
                      <a:pPr algn="ctr"/>
                      <a:r>
                        <a:rPr lang="en-GB" sz="900" b="1" noProof="0">
                          <a:solidFill>
                            <a:schemeClr val="bg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from observation, printmaking using leaves and introducing secondary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Leonardo Da Vinci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Frances Hatch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Painting Water</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wax resist and watercolour to create water textures. Exploring collage to create an outcome using suspended fish paintings. </a:t>
                      </a:r>
                      <a:endParaRPr kumimoji="0" lang="en-GB" sz="8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Katsushika Hokusai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David Hockney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Times New Roman" panose="02020603050405020304" pitchFamily="18" charset="0"/>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Mythology</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[Sum2]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Representations of myths by artists from different eras. Introduction of key terms: traditional, modern, contemporary.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David Hockney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Edward Burne-Jones</a:t>
                      </a:r>
                      <a:endPar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 Favourite 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[Sum1]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objects from the British Museum using </a:t>
                      </a: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This or That</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by Goodhart. Drawing a still life based on personal possessions.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Pippa Goodhart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Joseph Cornell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Sculpture</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origami to create bird sculptures out of printed designs exploring pattern and 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Mark Hearld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Jackie Morris</a:t>
                      </a: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Art &amp; Identity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[Sum2]</a:t>
                      </a:r>
                      <a:endPar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Considering the impact of the British Empire on art and how our art can reflect our identity. Drawing the face and creating a shared exhibition.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Yinka Shonibare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Sonia Boyce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endParaRPr kumimoji="0" lang="en-GB" sz="800" b="1"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403233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graphicFrame>
        <p:nvGraphicFramePr>
          <p:cNvPr id="6" name="Content Placeholder 4">
            <a:extLst>
              <a:ext uri="{FF2B5EF4-FFF2-40B4-BE49-F238E27FC236}">
                <a16:creationId xmlns:a16="http://schemas.microsoft.com/office/drawing/2014/main" id="{1BEF6444-7E5D-40FD-8644-F624CCD51272}"/>
              </a:ext>
            </a:extLst>
          </p:cNvPr>
          <p:cNvGraphicFramePr>
            <a:graphicFrameLocks/>
          </p:cNvGraphicFramePr>
          <p:nvPr>
            <p:extLst>
              <p:ext uri="{D42A27DB-BD31-4B8C-83A1-F6EECF244321}">
                <p14:modId xmlns:p14="http://schemas.microsoft.com/office/powerpoint/2010/main" val="2584949781"/>
              </p:ext>
            </p:extLst>
          </p:nvPr>
        </p:nvGraphicFramePr>
        <p:xfrm>
          <a:off x="278702" y="1326399"/>
          <a:ext cx="8990333" cy="4984560"/>
        </p:xfrm>
        <a:graphic>
          <a:graphicData uri="http://schemas.openxmlformats.org/drawingml/2006/table">
            <a:tbl>
              <a:tblPr firstRow="1" firstCol="1" bandRow="1"/>
              <a:tblGrid>
                <a:gridCol w="422333">
                  <a:extLst>
                    <a:ext uri="{9D8B030D-6E8A-4147-A177-3AD203B41FA5}">
                      <a16:colId xmlns:a16="http://schemas.microsoft.com/office/drawing/2014/main" val="20000"/>
                    </a:ext>
                  </a:extLst>
                </a:gridCol>
                <a:gridCol w="8568000">
                  <a:extLst>
                    <a:ext uri="{9D8B030D-6E8A-4147-A177-3AD203B41FA5}">
                      <a16:colId xmlns:a16="http://schemas.microsoft.com/office/drawing/2014/main" val="2580161655"/>
                    </a:ext>
                  </a:extLst>
                </a:gridCol>
              </a:tblGrid>
              <a:tr h="119235">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are the pictures in a book that tell a story.</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artists make art in different ways.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240377">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tries to look like things in the real world, such as people, animals, or objects. When you look at representational art, you can usually tell what it is supposed to be.</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flat [2D] or something that you look around [3D].</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sculpture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can be viewed from all sides [it is 3D].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19235">
                <a:tc>
                  <a:txBody>
                    <a:bodyPr/>
                    <a:lstStyle/>
                    <a:p>
                      <a:pPr algn="ctr">
                        <a:lnSpc>
                          <a:spcPct val="115000"/>
                        </a:lnSpc>
                        <a:spcAft>
                          <a:spcPts val="1000"/>
                        </a:spcAft>
                      </a:pPr>
                      <a:r>
                        <a:rPr lang="en-US" sz="1050" b="1">
                          <a:solidFill>
                            <a:schemeClr val="tx1"/>
                          </a:solidFill>
                          <a:effectLst/>
                          <a:latin typeface="ABeeZee" panose="02000000000000000000" pitchFamily="2" charset="0"/>
                          <a:cs typeface="Times New Roman" panose="02020603050405020304" pitchFamily="18" charset="0"/>
                        </a:rPr>
                        <a:t>Y</a:t>
                      </a:r>
                      <a:r>
                        <a:rPr lang="en-GB" sz="1050" b="1">
                          <a:solidFill>
                            <a:schemeClr val="tx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help to tell a story. Artists who make illustrations are called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illustrators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collage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0499">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Mixed-media</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Ceramics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process of making art from clay.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montage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mixed-media artwork including collaged photographs.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Contemporary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arrange objects or images in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composition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composition is often made up of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foreground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midground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background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Perspective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help to tell a story.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330921"/>
                  </a:ext>
                </a:extLst>
              </a:tr>
              <a:tr h="160348">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Y4</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viewfinder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can be used to identify an interesting section within a composition.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assemblage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3D artwork usually made of found objects.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still life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 a genre of artwork that shows a collection of objects.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359697"/>
                  </a:ext>
                </a:extLst>
              </a:tr>
              <a:tr h="192026">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Y5</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Artwork does not have to be abstract or representational.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92497"/>
                  </a:ext>
                </a:extLst>
              </a:tr>
              <a:tr h="119235">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Installation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exhibition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display of artwork. It is curated by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0558613"/>
                  </a:ext>
                </a:extLst>
              </a:tr>
            </a:tbl>
          </a:graphicData>
        </a:graphic>
      </p:graphicFrame>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Different Artworks</a:t>
            </a:r>
          </a:p>
        </p:txBody>
      </p:sp>
    </p:spTree>
    <p:extLst>
      <p:ext uri="{BB962C8B-B14F-4D97-AF65-F5344CB8AC3E}">
        <p14:creationId xmlns:p14="http://schemas.microsoft.com/office/powerpoint/2010/main" val="428440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2" y="915176"/>
            <a:ext cx="3450986"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100" b="1">
                <a:solidFill>
                  <a:schemeClr val="accent5">
                    <a:lumMod val="60000"/>
                    <a:lumOff val="40000"/>
                  </a:schemeClr>
                </a:solidFill>
                <a:latin typeface="Roboto" panose="02000000000000000000" pitchFamily="2" charset="0"/>
                <a:ea typeface="Roboto" panose="02000000000000000000" pitchFamily="2" charset="0"/>
              </a:rPr>
              <a:t>Traditional</a:t>
            </a:r>
            <a:r>
              <a:rPr lang="en-US" sz="1050">
                <a:solidFill>
                  <a:schemeClr val="tx1"/>
                </a:solidFill>
                <a:latin typeface="Roboto" panose="02000000000000000000" pitchFamily="2" charset="0"/>
                <a:ea typeface="Roboto" panose="02000000000000000000" pitchFamily="2" charset="0"/>
              </a:rPr>
              <a:t>, </a:t>
            </a:r>
            <a:r>
              <a:rPr lang="en-US" sz="1100" b="1">
                <a:solidFill>
                  <a:schemeClr val="accent2">
                    <a:lumMod val="60000"/>
                    <a:lumOff val="40000"/>
                  </a:schemeClr>
                </a:solidFill>
                <a:latin typeface="Roboto" panose="02000000000000000000" pitchFamily="2" charset="0"/>
                <a:ea typeface="Roboto" panose="02000000000000000000" pitchFamily="2" charset="0"/>
              </a:rPr>
              <a:t>Modern</a:t>
            </a:r>
            <a:r>
              <a:rPr lang="en-US" sz="1050">
                <a:solidFill>
                  <a:schemeClr val="tx1"/>
                </a:solidFill>
                <a:latin typeface="Roboto" panose="02000000000000000000" pitchFamily="2" charset="0"/>
                <a:ea typeface="Roboto" panose="02000000000000000000" pitchFamily="2" charset="0"/>
              </a:rPr>
              <a:t> and </a:t>
            </a:r>
            <a:r>
              <a:rPr lang="en-US" sz="1100" b="1">
                <a:solidFill>
                  <a:schemeClr val="accent4">
                    <a:lumMod val="40000"/>
                    <a:lumOff val="60000"/>
                  </a:schemeClr>
                </a:solidFill>
                <a:latin typeface="Roboto" panose="02000000000000000000" pitchFamily="2" charset="0"/>
                <a:ea typeface="Roboto" panose="02000000000000000000" pitchFamily="2" charset="0"/>
              </a:rPr>
              <a:t>Contemporary</a:t>
            </a:r>
            <a:r>
              <a:rPr lang="en-US" sz="1050">
                <a:solidFill>
                  <a:schemeClr val="tx1"/>
                </a:solidFill>
                <a:latin typeface="Roboto" panose="02000000000000000000" pitchFamily="2" charset="0"/>
                <a:ea typeface="Roboto" panose="02000000000000000000" pitchFamily="2" charset="0"/>
              </a:rPr>
              <a:t> Artists</a:t>
            </a:r>
          </a:p>
        </p:txBody>
      </p:sp>
      <p:graphicFrame>
        <p:nvGraphicFramePr>
          <p:cNvPr id="4" name="Table 5">
            <a:extLst>
              <a:ext uri="{FF2B5EF4-FFF2-40B4-BE49-F238E27FC236}">
                <a16:creationId xmlns:a16="http://schemas.microsoft.com/office/drawing/2014/main" id="{C40CEE35-BE90-53D6-19A3-080F84AE8D52}"/>
              </a:ext>
            </a:extLst>
          </p:cNvPr>
          <p:cNvGraphicFramePr>
            <a:graphicFrameLocks noGrp="1"/>
          </p:cNvGraphicFramePr>
          <p:nvPr>
            <p:extLst>
              <p:ext uri="{D42A27DB-BD31-4B8C-83A1-F6EECF244321}">
                <p14:modId xmlns:p14="http://schemas.microsoft.com/office/powerpoint/2010/main" val="1984482019"/>
              </p:ext>
            </p:extLst>
          </p:nvPr>
        </p:nvGraphicFramePr>
        <p:xfrm>
          <a:off x="1485900" y="3204111"/>
          <a:ext cx="7826196"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1990350214"/>
                    </a:ext>
                  </a:extLst>
                </a:gridCol>
                <a:gridCol w="279507">
                  <a:extLst>
                    <a:ext uri="{9D8B030D-6E8A-4147-A177-3AD203B41FA5}">
                      <a16:colId xmlns:a16="http://schemas.microsoft.com/office/drawing/2014/main" val="1103691608"/>
                    </a:ext>
                  </a:extLst>
                </a:gridCol>
                <a:gridCol w="279507">
                  <a:extLst>
                    <a:ext uri="{9D8B030D-6E8A-4147-A177-3AD203B41FA5}">
                      <a16:colId xmlns:a16="http://schemas.microsoft.com/office/drawing/2014/main" val="1685981376"/>
                    </a:ext>
                  </a:extLst>
                </a:gridCol>
                <a:gridCol w="279507">
                  <a:extLst>
                    <a:ext uri="{9D8B030D-6E8A-4147-A177-3AD203B41FA5}">
                      <a16:colId xmlns:a16="http://schemas.microsoft.com/office/drawing/2014/main" val="3807310819"/>
                    </a:ext>
                  </a:extLst>
                </a:gridCol>
                <a:gridCol w="279507">
                  <a:extLst>
                    <a:ext uri="{9D8B030D-6E8A-4147-A177-3AD203B41FA5}">
                      <a16:colId xmlns:a16="http://schemas.microsoft.com/office/drawing/2014/main" val="2300866265"/>
                    </a:ext>
                  </a:extLst>
                </a:gridCol>
                <a:gridCol w="279507">
                  <a:extLst>
                    <a:ext uri="{9D8B030D-6E8A-4147-A177-3AD203B41FA5}">
                      <a16:colId xmlns:a16="http://schemas.microsoft.com/office/drawing/2014/main" val="1227558294"/>
                    </a:ext>
                  </a:extLst>
                </a:gridCol>
                <a:gridCol w="279507">
                  <a:extLst>
                    <a:ext uri="{9D8B030D-6E8A-4147-A177-3AD203B41FA5}">
                      <a16:colId xmlns:a16="http://schemas.microsoft.com/office/drawing/2014/main" val="2027818724"/>
                    </a:ext>
                  </a:extLst>
                </a:gridCol>
                <a:gridCol w="279507">
                  <a:extLst>
                    <a:ext uri="{9D8B030D-6E8A-4147-A177-3AD203B41FA5}">
                      <a16:colId xmlns:a16="http://schemas.microsoft.com/office/drawing/2014/main" val="3337744104"/>
                    </a:ext>
                  </a:extLst>
                </a:gridCol>
                <a:gridCol w="279507">
                  <a:extLst>
                    <a:ext uri="{9D8B030D-6E8A-4147-A177-3AD203B41FA5}">
                      <a16:colId xmlns:a16="http://schemas.microsoft.com/office/drawing/2014/main" val="3465869216"/>
                    </a:ext>
                  </a:extLst>
                </a:gridCol>
                <a:gridCol w="279507">
                  <a:extLst>
                    <a:ext uri="{9D8B030D-6E8A-4147-A177-3AD203B41FA5}">
                      <a16:colId xmlns:a16="http://schemas.microsoft.com/office/drawing/2014/main" val="3709791900"/>
                    </a:ext>
                  </a:extLst>
                </a:gridCol>
                <a:gridCol w="279507">
                  <a:extLst>
                    <a:ext uri="{9D8B030D-6E8A-4147-A177-3AD203B41FA5}">
                      <a16:colId xmlns:a16="http://schemas.microsoft.com/office/drawing/2014/main" val="2944384583"/>
                    </a:ext>
                  </a:extLst>
                </a:gridCol>
                <a:gridCol w="279507">
                  <a:extLst>
                    <a:ext uri="{9D8B030D-6E8A-4147-A177-3AD203B41FA5}">
                      <a16:colId xmlns:a16="http://schemas.microsoft.com/office/drawing/2014/main" val="2797346604"/>
                    </a:ext>
                  </a:extLst>
                </a:gridCol>
                <a:gridCol w="279507">
                  <a:extLst>
                    <a:ext uri="{9D8B030D-6E8A-4147-A177-3AD203B41FA5}">
                      <a16:colId xmlns:a16="http://schemas.microsoft.com/office/drawing/2014/main" val="3647246483"/>
                    </a:ext>
                  </a:extLst>
                </a:gridCol>
                <a:gridCol w="279507">
                  <a:extLst>
                    <a:ext uri="{9D8B030D-6E8A-4147-A177-3AD203B41FA5}">
                      <a16:colId xmlns:a16="http://schemas.microsoft.com/office/drawing/2014/main" val="4192790727"/>
                    </a:ext>
                  </a:extLst>
                </a:gridCol>
                <a:gridCol w="279507">
                  <a:extLst>
                    <a:ext uri="{9D8B030D-6E8A-4147-A177-3AD203B41FA5}">
                      <a16:colId xmlns:a16="http://schemas.microsoft.com/office/drawing/2014/main" val="1426622618"/>
                    </a:ext>
                  </a:extLst>
                </a:gridCol>
                <a:gridCol w="279507">
                  <a:extLst>
                    <a:ext uri="{9D8B030D-6E8A-4147-A177-3AD203B41FA5}">
                      <a16:colId xmlns:a16="http://schemas.microsoft.com/office/drawing/2014/main" val="3767723766"/>
                    </a:ext>
                  </a:extLst>
                </a:gridCol>
                <a:gridCol w="279507">
                  <a:extLst>
                    <a:ext uri="{9D8B030D-6E8A-4147-A177-3AD203B41FA5}">
                      <a16:colId xmlns:a16="http://schemas.microsoft.com/office/drawing/2014/main" val="1860496926"/>
                    </a:ext>
                  </a:extLst>
                </a:gridCol>
                <a:gridCol w="279507">
                  <a:extLst>
                    <a:ext uri="{9D8B030D-6E8A-4147-A177-3AD203B41FA5}">
                      <a16:colId xmlns:a16="http://schemas.microsoft.com/office/drawing/2014/main" val="3741248068"/>
                    </a:ext>
                  </a:extLst>
                </a:gridCol>
                <a:gridCol w="279507">
                  <a:extLst>
                    <a:ext uri="{9D8B030D-6E8A-4147-A177-3AD203B41FA5}">
                      <a16:colId xmlns:a16="http://schemas.microsoft.com/office/drawing/2014/main" val="2912403096"/>
                    </a:ext>
                  </a:extLst>
                </a:gridCol>
                <a:gridCol w="279507">
                  <a:extLst>
                    <a:ext uri="{9D8B030D-6E8A-4147-A177-3AD203B41FA5}">
                      <a16:colId xmlns:a16="http://schemas.microsoft.com/office/drawing/2014/main" val="2290671446"/>
                    </a:ext>
                  </a:extLst>
                </a:gridCol>
                <a:gridCol w="279507">
                  <a:extLst>
                    <a:ext uri="{9D8B030D-6E8A-4147-A177-3AD203B41FA5}">
                      <a16:colId xmlns:a16="http://schemas.microsoft.com/office/drawing/2014/main" val="3892617172"/>
                    </a:ext>
                  </a:extLst>
                </a:gridCol>
                <a:gridCol w="279507">
                  <a:extLst>
                    <a:ext uri="{9D8B030D-6E8A-4147-A177-3AD203B41FA5}">
                      <a16:colId xmlns:a16="http://schemas.microsoft.com/office/drawing/2014/main" val="3707573806"/>
                    </a:ext>
                  </a:extLst>
                </a:gridCol>
                <a:gridCol w="279507">
                  <a:extLst>
                    <a:ext uri="{9D8B030D-6E8A-4147-A177-3AD203B41FA5}">
                      <a16:colId xmlns:a16="http://schemas.microsoft.com/office/drawing/2014/main" val="2245265644"/>
                    </a:ext>
                  </a:extLst>
                </a:gridCol>
                <a:gridCol w="279507">
                  <a:extLst>
                    <a:ext uri="{9D8B030D-6E8A-4147-A177-3AD203B41FA5}">
                      <a16:colId xmlns:a16="http://schemas.microsoft.com/office/drawing/2014/main" val="3629477756"/>
                    </a:ext>
                  </a:extLst>
                </a:gridCol>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gridCol w="279507">
                  <a:extLst>
                    <a:ext uri="{9D8B030D-6E8A-4147-A177-3AD203B41FA5}">
                      <a16:colId xmlns:a16="http://schemas.microsoft.com/office/drawing/2014/main" val="2816018218"/>
                    </a:ext>
                  </a:extLst>
                </a:gridCol>
              </a:tblGrid>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grpSp>
        <p:nvGrpSpPr>
          <p:cNvPr id="64" name="Group 63">
            <a:extLst>
              <a:ext uri="{FF2B5EF4-FFF2-40B4-BE49-F238E27FC236}">
                <a16:creationId xmlns:a16="http://schemas.microsoft.com/office/drawing/2014/main" id="{F3F6324D-A7FF-33F0-8417-7D583FA03920}"/>
              </a:ext>
            </a:extLst>
          </p:cNvPr>
          <p:cNvGrpSpPr/>
          <p:nvPr/>
        </p:nvGrpSpPr>
        <p:grpSpPr>
          <a:xfrm>
            <a:off x="1304540" y="3543541"/>
            <a:ext cx="8188200" cy="123111"/>
            <a:chOff x="2000386" y="2978249"/>
            <a:chExt cx="7504342" cy="123111"/>
          </a:xfrm>
        </p:grpSpPr>
        <p:sp>
          <p:nvSpPr>
            <p:cNvPr id="6" name="TextBox 5">
              <a:extLst>
                <a:ext uri="{FF2B5EF4-FFF2-40B4-BE49-F238E27FC236}">
                  <a16:creationId xmlns:a16="http://schemas.microsoft.com/office/drawing/2014/main" id="{D087385D-7A27-DF35-6FB4-E5FD1C1DB000}"/>
                </a:ext>
              </a:extLst>
            </p:cNvPr>
            <p:cNvSpPr txBox="1"/>
            <p:nvPr/>
          </p:nvSpPr>
          <p:spPr>
            <a:xfrm>
              <a:off x="918591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2030</a:t>
              </a:r>
            </a:p>
          </p:txBody>
        </p:sp>
        <p:sp>
          <p:nvSpPr>
            <p:cNvPr id="7" name="TextBox 6">
              <a:extLst>
                <a:ext uri="{FF2B5EF4-FFF2-40B4-BE49-F238E27FC236}">
                  <a16:creationId xmlns:a16="http://schemas.microsoft.com/office/drawing/2014/main" id="{1C4345BF-D984-3C6E-B84C-82B42E26653F}"/>
                </a:ext>
              </a:extLst>
            </p:cNvPr>
            <p:cNvSpPr txBox="1"/>
            <p:nvPr/>
          </p:nvSpPr>
          <p:spPr>
            <a:xfrm>
              <a:off x="89258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2020</a:t>
              </a:r>
            </a:p>
          </p:txBody>
        </p:sp>
        <p:sp>
          <p:nvSpPr>
            <p:cNvPr id="11" name="TextBox 10">
              <a:extLst>
                <a:ext uri="{FF2B5EF4-FFF2-40B4-BE49-F238E27FC236}">
                  <a16:creationId xmlns:a16="http://schemas.microsoft.com/office/drawing/2014/main" id="{752CD069-DC74-71D9-BFE8-8D017C083901}"/>
                </a:ext>
              </a:extLst>
            </p:cNvPr>
            <p:cNvSpPr txBox="1"/>
            <p:nvPr/>
          </p:nvSpPr>
          <p:spPr>
            <a:xfrm>
              <a:off x="867413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2010</a:t>
              </a:r>
            </a:p>
          </p:txBody>
        </p:sp>
        <p:sp>
          <p:nvSpPr>
            <p:cNvPr id="12" name="TextBox 11">
              <a:extLst>
                <a:ext uri="{FF2B5EF4-FFF2-40B4-BE49-F238E27FC236}">
                  <a16:creationId xmlns:a16="http://schemas.microsoft.com/office/drawing/2014/main" id="{AA5BDBC6-F45E-7694-8702-F84263ADF047}"/>
                </a:ext>
              </a:extLst>
            </p:cNvPr>
            <p:cNvSpPr txBox="1"/>
            <p:nvPr/>
          </p:nvSpPr>
          <p:spPr>
            <a:xfrm>
              <a:off x="84140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2000</a:t>
              </a:r>
            </a:p>
          </p:txBody>
        </p:sp>
        <p:sp>
          <p:nvSpPr>
            <p:cNvPr id="14" name="TextBox 13">
              <a:extLst>
                <a:ext uri="{FF2B5EF4-FFF2-40B4-BE49-F238E27FC236}">
                  <a16:creationId xmlns:a16="http://schemas.microsoft.com/office/drawing/2014/main" id="{ADCF0E0B-8E39-DAAE-ABB3-2F6439A107A7}"/>
                </a:ext>
              </a:extLst>
            </p:cNvPr>
            <p:cNvSpPr txBox="1"/>
            <p:nvPr/>
          </p:nvSpPr>
          <p:spPr>
            <a:xfrm>
              <a:off x="816235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1990</a:t>
              </a:r>
            </a:p>
          </p:txBody>
        </p:sp>
        <p:sp>
          <p:nvSpPr>
            <p:cNvPr id="18" name="TextBox 17">
              <a:extLst>
                <a:ext uri="{FF2B5EF4-FFF2-40B4-BE49-F238E27FC236}">
                  <a16:creationId xmlns:a16="http://schemas.microsoft.com/office/drawing/2014/main" id="{63DC8145-41B1-439B-B32D-3659FF9E034B}"/>
                </a:ext>
              </a:extLst>
            </p:cNvPr>
            <p:cNvSpPr txBox="1"/>
            <p:nvPr/>
          </p:nvSpPr>
          <p:spPr>
            <a:xfrm>
              <a:off x="79022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1980</a:t>
              </a:r>
            </a:p>
          </p:txBody>
        </p:sp>
        <p:sp>
          <p:nvSpPr>
            <p:cNvPr id="19" name="TextBox 18">
              <a:extLst>
                <a:ext uri="{FF2B5EF4-FFF2-40B4-BE49-F238E27FC236}">
                  <a16:creationId xmlns:a16="http://schemas.microsoft.com/office/drawing/2014/main" id="{F5E462A9-09FB-6F91-822B-D8BB406634CF}"/>
                </a:ext>
              </a:extLst>
            </p:cNvPr>
            <p:cNvSpPr txBox="1"/>
            <p:nvPr/>
          </p:nvSpPr>
          <p:spPr>
            <a:xfrm>
              <a:off x="765056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1970</a:t>
              </a:r>
            </a:p>
          </p:txBody>
        </p:sp>
        <p:sp>
          <p:nvSpPr>
            <p:cNvPr id="23" name="TextBox 22">
              <a:extLst>
                <a:ext uri="{FF2B5EF4-FFF2-40B4-BE49-F238E27FC236}">
                  <a16:creationId xmlns:a16="http://schemas.microsoft.com/office/drawing/2014/main" id="{F277D4D8-5DD2-A9C8-9210-C18B4EC98FEE}"/>
                </a:ext>
              </a:extLst>
            </p:cNvPr>
            <p:cNvSpPr txBox="1"/>
            <p:nvPr/>
          </p:nvSpPr>
          <p:spPr>
            <a:xfrm>
              <a:off x="7390484"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1960</a:t>
              </a:r>
            </a:p>
          </p:txBody>
        </p:sp>
        <p:sp>
          <p:nvSpPr>
            <p:cNvPr id="24" name="TextBox 23">
              <a:extLst>
                <a:ext uri="{FF2B5EF4-FFF2-40B4-BE49-F238E27FC236}">
                  <a16:creationId xmlns:a16="http://schemas.microsoft.com/office/drawing/2014/main" id="{F5236532-4DDB-86ED-2B63-15889038DBF7}"/>
                </a:ext>
              </a:extLst>
            </p:cNvPr>
            <p:cNvSpPr txBox="1"/>
            <p:nvPr/>
          </p:nvSpPr>
          <p:spPr>
            <a:xfrm>
              <a:off x="713020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1950</a:t>
              </a:r>
            </a:p>
          </p:txBody>
        </p:sp>
        <p:sp>
          <p:nvSpPr>
            <p:cNvPr id="27" name="TextBox 26">
              <a:extLst>
                <a:ext uri="{FF2B5EF4-FFF2-40B4-BE49-F238E27FC236}">
                  <a16:creationId xmlns:a16="http://schemas.microsoft.com/office/drawing/2014/main" id="{8CB88A49-E839-AD3F-4E36-15847DA178E3}"/>
                </a:ext>
              </a:extLst>
            </p:cNvPr>
            <p:cNvSpPr txBox="1"/>
            <p:nvPr/>
          </p:nvSpPr>
          <p:spPr>
            <a:xfrm>
              <a:off x="68701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1940</a:t>
              </a:r>
            </a:p>
          </p:txBody>
        </p:sp>
        <p:sp>
          <p:nvSpPr>
            <p:cNvPr id="30" name="TextBox 29">
              <a:extLst>
                <a:ext uri="{FF2B5EF4-FFF2-40B4-BE49-F238E27FC236}">
                  <a16:creationId xmlns:a16="http://schemas.microsoft.com/office/drawing/2014/main" id="{31FDCADD-BE91-A954-36FA-D9B898070E54}"/>
                </a:ext>
              </a:extLst>
            </p:cNvPr>
            <p:cNvSpPr txBox="1"/>
            <p:nvPr/>
          </p:nvSpPr>
          <p:spPr>
            <a:xfrm>
              <a:off x="661842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1930</a:t>
              </a:r>
            </a:p>
          </p:txBody>
        </p:sp>
        <p:sp>
          <p:nvSpPr>
            <p:cNvPr id="31" name="TextBox 30">
              <a:extLst>
                <a:ext uri="{FF2B5EF4-FFF2-40B4-BE49-F238E27FC236}">
                  <a16:creationId xmlns:a16="http://schemas.microsoft.com/office/drawing/2014/main" id="{A392E8FD-102D-40AB-4EB3-17F3EFD18133}"/>
                </a:ext>
              </a:extLst>
            </p:cNvPr>
            <p:cNvSpPr txBox="1"/>
            <p:nvPr/>
          </p:nvSpPr>
          <p:spPr>
            <a:xfrm>
              <a:off x="63583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1920</a:t>
              </a:r>
            </a:p>
          </p:txBody>
        </p:sp>
        <p:sp>
          <p:nvSpPr>
            <p:cNvPr id="32" name="TextBox 31">
              <a:extLst>
                <a:ext uri="{FF2B5EF4-FFF2-40B4-BE49-F238E27FC236}">
                  <a16:creationId xmlns:a16="http://schemas.microsoft.com/office/drawing/2014/main" id="{3DE00B0D-98DB-4479-0695-C846159183F0}"/>
                </a:ext>
              </a:extLst>
            </p:cNvPr>
            <p:cNvSpPr txBox="1"/>
            <p:nvPr/>
          </p:nvSpPr>
          <p:spPr>
            <a:xfrm>
              <a:off x="610664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1910</a:t>
              </a:r>
            </a:p>
          </p:txBody>
        </p:sp>
        <p:sp>
          <p:nvSpPr>
            <p:cNvPr id="35" name="TextBox 34">
              <a:extLst>
                <a:ext uri="{FF2B5EF4-FFF2-40B4-BE49-F238E27FC236}">
                  <a16:creationId xmlns:a16="http://schemas.microsoft.com/office/drawing/2014/main" id="{98F5FDF1-C2DC-2100-DC9C-5ABA30BB5F7E}"/>
                </a:ext>
              </a:extLst>
            </p:cNvPr>
            <p:cNvSpPr txBox="1"/>
            <p:nvPr/>
          </p:nvSpPr>
          <p:spPr>
            <a:xfrm>
              <a:off x="584655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1900</a:t>
              </a:r>
            </a:p>
          </p:txBody>
        </p:sp>
        <p:sp>
          <p:nvSpPr>
            <p:cNvPr id="36" name="TextBox 35">
              <a:extLst>
                <a:ext uri="{FF2B5EF4-FFF2-40B4-BE49-F238E27FC236}">
                  <a16:creationId xmlns:a16="http://schemas.microsoft.com/office/drawing/2014/main" id="{F8164CE2-3C41-E68A-A225-959EC1568A5C}"/>
                </a:ext>
              </a:extLst>
            </p:cNvPr>
            <p:cNvSpPr txBox="1"/>
            <p:nvPr/>
          </p:nvSpPr>
          <p:spPr>
            <a:xfrm>
              <a:off x="559485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1890</a:t>
              </a:r>
            </a:p>
          </p:txBody>
        </p:sp>
        <p:sp>
          <p:nvSpPr>
            <p:cNvPr id="37" name="TextBox 36">
              <a:extLst>
                <a:ext uri="{FF2B5EF4-FFF2-40B4-BE49-F238E27FC236}">
                  <a16:creationId xmlns:a16="http://schemas.microsoft.com/office/drawing/2014/main" id="{EBC1E8EC-E839-65BA-9343-E20B782DA22B}"/>
                </a:ext>
              </a:extLst>
            </p:cNvPr>
            <p:cNvSpPr txBox="1"/>
            <p:nvPr/>
          </p:nvSpPr>
          <p:spPr>
            <a:xfrm>
              <a:off x="200038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1750</a:t>
              </a:r>
            </a:p>
          </p:txBody>
        </p:sp>
        <p:sp>
          <p:nvSpPr>
            <p:cNvPr id="40" name="TextBox 39">
              <a:extLst>
                <a:ext uri="{FF2B5EF4-FFF2-40B4-BE49-F238E27FC236}">
                  <a16:creationId xmlns:a16="http://schemas.microsoft.com/office/drawing/2014/main" id="{A6AD6A37-D2B3-3480-C6FA-23F3E7392587}"/>
                </a:ext>
              </a:extLst>
            </p:cNvPr>
            <p:cNvSpPr txBox="1"/>
            <p:nvPr/>
          </p:nvSpPr>
          <p:spPr>
            <a:xfrm>
              <a:off x="533511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1880</a:t>
              </a:r>
            </a:p>
          </p:txBody>
        </p:sp>
        <p:sp>
          <p:nvSpPr>
            <p:cNvPr id="41" name="TextBox 40">
              <a:extLst>
                <a:ext uri="{FF2B5EF4-FFF2-40B4-BE49-F238E27FC236}">
                  <a16:creationId xmlns:a16="http://schemas.microsoft.com/office/drawing/2014/main" id="{15A35166-898B-AFA0-BBFC-D8997C260983}"/>
                </a:ext>
              </a:extLst>
            </p:cNvPr>
            <p:cNvSpPr txBox="1"/>
            <p:nvPr/>
          </p:nvSpPr>
          <p:spPr>
            <a:xfrm>
              <a:off x="507503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1870</a:t>
              </a:r>
            </a:p>
          </p:txBody>
        </p:sp>
        <p:sp>
          <p:nvSpPr>
            <p:cNvPr id="43" name="TextBox 42">
              <a:extLst>
                <a:ext uri="{FF2B5EF4-FFF2-40B4-BE49-F238E27FC236}">
                  <a16:creationId xmlns:a16="http://schemas.microsoft.com/office/drawing/2014/main" id="{74D22D52-727C-4971-C535-3909CC230AE4}"/>
                </a:ext>
              </a:extLst>
            </p:cNvPr>
            <p:cNvSpPr txBox="1"/>
            <p:nvPr/>
          </p:nvSpPr>
          <p:spPr>
            <a:xfrm>
              <a:off x="48233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1860</a:t>
              </a:r>
            </a:p>
          </p:txBody>
        </p:sp>
        <p:sp>
          <p:nvSpPr>
            <p:cNvPr id="45" name="TextBox 44">
              <a:extLst>
                <a:ext uri="{FF2B5EF4-FFF2-40B4-BE49-F238E27FC236}">
                  <a16:creationId xmlns:a16="http://schemas.microsoft.com/office/drawing/2014/main" id="{C768E49D-4762-959F-7579-292808B7ACCF}"/>
                </a:ext>
              </a:extLst>
            </p:cNvPr>
            <p:cNvSpPr txBox="1"/>
            <p:nvPr/>
          </p:nvSpPr>
          <p:spPr>
            <a:xfrm>
              <a:off x="456324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1850</a:t>
              </a:r>
            </a:p>
          </p:txBody>
        </p:sp>
        <p:sp>
          <p:nvSpPr>
            <p:cNvPr id="47" name="TextBox 46">
              <a:extLst>
                <a:ext uri="{FF2B5EF4-FFF2-40B4-BE49-F238E27FC236}">
                  <a16:creationId xmlns:a16="http://schemas.microsoft.com/office/drawing/2014/main" id="{9D168D9A-3E0B-CAFE-C942-B996D5A72048}"/>
                </a:ext>
              </a:extLst>
            </p:cNvPr>
            <p:cNvSpPr txBox="1"/>
            <p:nvPr/>
          </p:nvSpPr>
          <p:spPr>
            <a:xfrm>
              <a:off x="43115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1840</a:t>
              </a:r>
            </a:p>
          </p:txBody>
        </p:sp>
        <p:sp>
          <p:nvSpPr>
            <p:cNvPr id="50" name="TextBox 49">
              <a:extLst>
                <a:ext uri="{FF2B5EF4-FFF2-40B4-BE49-F238E27FC236}">
                  <a16:creationId xmlns:a16="http://schemas.microsoft.com/office/drawing/2014/main" id="{2F80FC5C-16EA-2DEA-9DE6-654433A74639}"/>
                </a:ext>
              </a:extLst>
            </p:cNvPr>
            <p:cNvSpPr txBox="1"/>
            <p:nvPr/>
          </p:nvSpPr>
          <p:spPr>
            <a:xfrm>
              <a:off x="405146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1830</a:t>
              </a:r>
            </a:p>
          </p:txBody>
        </p:sp>
        <p:sp>
          <p:nvSpPr>
            <p:cNvPr id="54" name="TextBox 53">
              <a:extLst>
                <a:ext uri="{FF2B5EF4-FFF2-40B4-BE49-F238E27FC236}">
                  <a16:creationId xmlns:a16="http://schemas.microsoft.com/office/drawing/2014/main" id="{A32C5D29-A526-A2EF-B02C-13386567ED07}"/>
                </a:ext>
              </a:extLst>
            </p:cNvPr>
            <p:cNvSpPr txBox="1"/>
            <p:nvPr/>
          </p:nvSpPr>
          <p:spPr>
            <a:xfrm>
              <a:off x="37997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1820</a:t>
              </a:r>
            </a:p>
          </p:txBody>
        </p:sp>
        <p:sp>
          <p:nvSpPr>
            <p:cNvPr id="55" name="TextBox 54">
              <a:extLst>
                <a:ext uri="{FF2B5EF4-FFF2-40B4-BE49-F238E27FC236}">
                  <a16:creationId xmlns:a16="http://schemas.microsoft.com/office/drawing/2014/main" id="{D4AEC5FB-E110-597C-5A75-3FCABD0C0171}"/>
                </a:ext>
              </a:extLst>
            </p:cNvPr>
            <p:cNvSpPr txBox="1"/>
            <p:nvPr/>
          </p:nvSpPr>
          <p:spPr>
            <a:xfrm>
              <a:off x="353968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1810</a:t>
              </a:r>
            </a:p>
          </p:txBody>
        </p:sp>
        <p:sp>
          <p:nvSpPr>
            <p:cNvPr id="56" name="TextBox 55">
              <a:extLst>
                <a:ext uri="{FF2B5EF4-FFF2-40B4-BE49-F238E27FC236}">
                  <a16:creationId xmlns:a16="http://schemas.microsoft.com/office/drawing/2014/main" id="{16DE5DDB-7A24-1D6C-F9E8-51E7DD7B0B3A}"/>
                </a:ext>
              </a:extLst>
            </p:cNvPr>
            <p:cNvSpPr txBox="1"/>
            <p:nvPr/>
          </p:nvSpPr>
          <p:spPr>
            <a:xfrm>
              <a:off x="327940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1800</a:t>
              </a:r>
            </a:p>
          </p:txBody>
        </p:sp>
        <p:sp>
          <p:nvSpPr>
            <p:cNvPr id="57" name="TextBox 56">
              <a:extLst>
                <a:ext uri="{FF2B5EF4-FFF2-40B4-BE49-F238E27FC236}">
                  <a16:creationId xmlns:a16="http://schemas.microsoft.com/office/drawing/2014/main" id="{8505BB57-B14B-69FB-3198-5D899D6727FB}"/>
                </a:ext>
              </a:extLst>
            </p:cNvPr>
            <p:cNvSpPr txBox="1"/>
            <p:nvPr/>
          </p:nvSpPr>
          <p:spPr>
            <a:xfrm>
              <a:off x="301932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1790</a:t>
              </a:r>
            </a:p>
          </p:txBody>
        </p:sp>
        <p:sp>
          <p:nvSpPr>
            <p:cNvPr id="58" name="TextBox 57">
              <a:extLst>
                <a:ext uri="{FF2B5EF4-FFF2-40B4-BE49-F238E27FC236}">
                  <a16:creationId xmlns:a16="http://schemas.microsoft.com/office/drawing/2014/main" id="{58F39A47-83CF-5AB7-3FC2-0773E2E54919}"/>
                </a:ext>
              </a:extLst>
            </p:cNvPr>
            <p:cNvSpPr txBox="1"/>
            <p:nvPr/>
          </p:nvSpPr>
          <p:spPr>
            <a:xfrm>
              <a:off x="27676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1780</a:t>
              </a:r>
            </a:p>
          </p:txBody>
        </p:sp>
        <p:sp>
          <p:nvSpPr>
            <p:cNvPr id="59" name="TextBox 58">
              <a:extLst>
                <a:ext uri="{FF2B5EF4-FFF2-40B4-BE49-F238E27FC236}">
                  <a16:creationId xmlns:a16="http://schemas.microsoft.com/office/drawing/2014/main" id="{18C7482F-BB62-30B1-77DF-D977E9B834AE}"/>
                </a:ext>
              </a:extLst>
            </p:cNvPr>
            <p:cNvSpPr txBox="1"/>
            <p:nvPr/>
          </p:nvSpPr>
          <p:spPr>
            <a:xfrm>
              <a:off x="250753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1770</a:t>
              </a:r>
            </a:p>
          </p:txBody>
        </p:sp>
        <p:sp>
          <p:nvSpPr>
            <p:cNvPr id="60" name="TextBox 59">
              <a:extLst>
                <a:ext uri="{FF2B5EF4-FFF2-40B4-BE49-F238E27FC236}">
                  <a16:creationId xmlns:a16="http://schemas.microsoft.com/office/drawing/2014/main" id="{E5C4B45A-3FB6-616E-7147-BD4719A755F9}"/>
                </a:ext>
              </a:extLst>
            </p:cNvPr>
            <p:cNvSpPr txBox="1"/>
            <p:nvPr/>
          </p:nvSpPr>
          <p:spPr>
            <a:xfrm>
              <a:off x="22558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1760</a:t>
              </a:r>
            </a:p>
          </p:txBody>
        </p:sp>
      </p:grpSp>
      <p:graphicFrame>
        <p:nvGraphicFramePr>
          <p:cNvPr id="65" name="Table 5">
            <a:extLst>
              <a:ext uri="{FF2B5EF4-FFF2-40B4-BE49-F238E27FC236}">
                <a16:creationId xmlns:a16="http://schemas.microsoft.com/office/drawing/2014/main" id="{25507B19-A220-FDC3-E844-27E1A01443A4}"/>
              </a:ext>
            </a:extLst>
          </p:cNvPr>
          <p:cNvGraphicFramePr>
            <a:graphicFrameLocks noGrp="1"/>
          </p:cNvGraphicFramePr>
          <p:nvPr>
            <p:extLst>
              <p:ext uri="{D42A27DB-BD31-4B8C-83A1-F6EECF244321}">
                <p14:modId xmlns:p14="http://schemas.microsoft.com/office/powerpoint/2010/main" val="2811215903"/>
              </p:ext>
            </p:extLst>
          </p:nvPr>
        </p:nvGraphicFramePr>
        <p:xfrm>
          <a:off x="203201" y="3204111"/>
          <a:ext cx="838521"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tblGrid>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cxnSp>
        <p:nvCxnSpPr>
          <p:cNvPr id="67" name="Straight Connector 66">
            <a:extLst>
              <a:ext uri="{FF2B5EF4-FFF2-40B4-BE49-F238E27FC236}">
                <a16:creationId xmlns:a16="http://schemas.microsoft.com/office/drawing/2014/main" id="{52B25B7D-CA53-FB47-1530-BCD856543CC9}"/>
              </a:ext>
            </a:extLst>
          </p:cNvPr>
          <p:cNvCxnSpPr>
            <a:cxnSpLocks/>
            <a:stCxn id="65" idx="3"/>
            <a:endCxn id="4" idx="1"/>
          </p:cNvCxnSpPr>
          <p:nvPr/>
        </p:nvCxnSpPr>
        <p:spPr>
          <a:xfrm>
            <a:off x="1041722" y="3376408"/>
            <a:ext cx="44417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FCE6487-9C5D-EF3F-9012-1D4D93033FE7}"/>
              </a:ext>
            </a:extLst>
          </p:cNvPr>
          <p:cNvGrpSpPr/>
          <p:nvPr/>
        </p:nvGrpSpPr>
        <p:grpSpPr>
          <a:xfrm>
            <a:off x="31721" y="3543541"/>
            <a:ext cx="1182968" cy="123111"/>
            <a:chOff x="31721" y="2973090"/>
            <a:chExt cx="1182968" cy="123111"/>
          </a:xfrm>
        </p:grpSpPr>
        <p:sp>
          <p:nvSpPr>
            <p:cNvPr id="69" name="TextBox 68">
              <a:extLst>
                <a:ext uri="{FF2B5EF4-FFF2-40B4-BE49-F238E27FC236}">
                  <a16:creationId xmlns:a16="http://schemas.microsoft.com/office/drawing/2014/main" id="{AC9BD0C6-AF02-A62D-40A1-E6FE9197227B}"/>
                </a:ext>
              </a:extLst>
            </p:cNvPr>
            <p:cNvSpPr txBox="1"/>
            <p:nvPr/>
          </p:nvSpPr>
          <p:spPr>
            <a:xfrm>
              <a:off x="866826"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0" name="TextBox 69">
              <a:extLst>
                <a:ext uri="{FF2B5EF4-FFF2-40B4-BE49-F238E27FC236}">
                  <a16:creationId xmlns:a16="http://schemas.microsoft.com/office/drawing/2014/main" id="{F09EB5DA-6B86-B5FC-27E8-508683F329D5}"/>
                </a:ext>
              </a:extLst>
            </p:cNvPr>
            <p:cNvSpPr txBox="1"/>
            <p:nvPr/>
          </p:nvSpPr>
          <p:spPr>
            <a:xfrm>
              <a:off x="580443"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1" name="TextBox 70">
              <a:extLst>
                <a:ext uri="{FF2B5EF4-FFF2-40B4-BE49-F238E27FC236}">
                  <a16:creationId xmlns:a16="http://schemas.microsoft.com/office/drawing/2014/main" id="{06AC932B-F5BF-6C01-FCD2-5BC523041CCC}"/>
                </a:ext>
              </a:extLst>
            </p:cNvPr>
            <p:cNvSpPr txBox="1"/>
            <p:nvPr/>
          </p:nvSpPr>
          <p:spPr>
            <a:xfrm>
              <a:off x="308405"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1500</a:t>
              </a:r>
            </a:p>
          </p:txBody>
        </p:sp>
        <p:sp>
          <p:nvSpPr>
            <p:cNvPr id="72" name="TextBox 71">
              <a:extLst>
                <a:ext uri="{FF2B5EF4-FFF2-40B4-BE49-F238E27FC236}">
                  <a16:creationId xmlns:a16="http://schemas.microsoft.com/office/drawing/2014/main" id="{42C9AB1F-11F5-960E-50AB-B705F3BBBE41}"/>
                </a:ext>
              </a:extLst>
            </p:cNvPr>
            <p:cNvSpPr txBox="1"/>
            <p:nvPr/>
          </p:nvSpPr>
          <p:spPr>
            <a:xfrm>
              <a:off x="31721"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1490</a:t>
              </a:r>
            </a:p>
          </p:txBody>
        </p:sp>
      </p:grpSp>
      <p:cxnSp>
        <p:nvCxnSpPr>
          <p:cNvPr id="75" name="Straight Arrow Connector 74">
            <a:extLst>
              <a:ext uri="{FF2B5EF4-FFF2-40B4-BE49-F238E27FC236}">
                <a16:creationId xmlns:a16="http://schemas.microsoft.com/office/drawing/2014/main" id="{30685524-EF60-DBA5-2545-8751700D1D0E}"/>
              </a:ext>
            </a:extLst>
          </p:cNvPr>
          <p:cNvCxnSpPr>
            <a:cxnSpLocks/>
          </p:cNvCxnSpPr>
          <p:nvPr/>
        </p:nvCxnSpPr>
        <p:spPr>
          <a:xfrm>
            <a:off x="1477511"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BED74AB-A638-8221-C757-A568AE009817}"/>
              </a:ext>
            </a:extLst>
          </p:cNvPr>
          <p:cNvCxnSpPr>
            <a:cxnSpLocks/>
          </p:cNvCxnSpPr>
          <p:nvPr/>
        </p:nvCxnSpPr>
        <p:spPr>
          <a:xfrm>
            <a:off x="3441933" y="2592198"/>
            <a:ext cx="0" cy="5452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81D56B9-AD63-6336-0CA7-DAE331BDA6AA}"/>
              </a:ext>
            </a:extLst>
          </p:cNvPr>
          <p:cNvCxnSpPr>
            <a:cxnSpLocks/>
          </p:cNvCxnSpPr>
          <p:nvPr/>
        </p:nvCxnSpPr>
        <p:spPr>
          <a:xfrm>
            <a:off x="5121129"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C0FF2B3-6F69-2D78-DF73-3717A752D16D}"/>
              </a:ext>
            </a:extLst>
          </p:cNvPr>
          <p:cNvCxnSpPr>
            <a:cxnSpLocks/>
          </p:cNvCxnSpPr>
          <p:nvPr/>
        </p:nvCxnSpPr>
        <p:spPr>
          <a:xfrm>
            <a:off x="5954435" y="2084727"/>
            <a:ext cx="0" cy="10527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F6EED49-5428-1A12-F1BF-F760A7CE6C23}"/>
              </a:ext>
            </a:extLst>
          </p:cNvPr>
          <p:cNvCxnSpPr>
            <a:cxnSpLocks/>
          </p:cNvCxnSpPr>
          <p:nvPr/>
        </p:nvCxnSpPr>
        <p:spPr>
          <a:xfrm>
            <a:off x="6787742"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8F61CAD-EEFD-6481-1BAD-0EC22450A99D}"/>
              </a:ext>
            </a:extLst>
          </p:cNvPr>
          <p:cNvCxnSpPr>
            <a:cxnSpLocks/>
          </p:cNvCxnSpPr>
          <p:nvPr/>
        </p:nvCxnSpPr>
        <p:spPr>
          <a:xfrm>
            <a:off x="7349804" y="2084727"/>
            <a:ext cx="0" cy="10527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DAF5E3-E28D-2617-A655-5F0022594159}"/>
              </a:ext>
            </a:extLst>
          </p:cNvPr>
          <p:cNvCxnSpPr>
            <a:cxnSpLocks/>
          </p:cNvCxnSpPr>
          <p:nvPr/>
        </p:nvCxnSpPr>
        <p:spPr>
          <a:xfrm>
            <a:off x="7912827" y="2592198"/>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3D5EB02-529C-465C-9F98-F88C6AD5A148}"/>
              </a:ext>
            </a:extLst>
          </p:cNvPr>
          <p:cNvCxnSpPr>
            <a:cxnSpLocks/>
          </p:cNvCxnSpPr>
          <p:nvPr/>
        </p:nvCxnSpPr>
        <p:spPr>
          <a:xfrm flipH="1" flipV="1">
            <a:off x="482336" y="3750542"/>
            <a:ext cx="0" cy="54528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EE20A51-E541-7469-1E76-47DE42D5F2EB}"/>
              </a:ext>
            </a:extLst>
          </p:cNvPr>
          <p:cNvSpPr txBox="1"/>
          <p:nvPr/>
        </p:nvSpPr>
        <p:spPr>
          <a:xfrm>
            <a:off x="-19560" y="4267453"/>
            <a:ext cx="2120633" cy="707886"/>
          </a:xfrm>
          <a:prstGeom prst="rect">
            <a:avLst/>
          </a:prstGeom>
          <a:noFill/>
        </p:spPr>
        <p:txBody>
          <a:bodyPr wrap="square" rtlCol="0">
            <a:spAutoFit/>
          </a:bodyPr>
          <a:lstStyle/>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Leonardo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(1470s-1500s) – Y1</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Raphael</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(1500s-1520) – Y3</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Michelangelo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(1500s-40s) – Y5</a:t>
            </a:r>
          </a:p>
        </p:txBody>
      </p:sp>
      <p:sp>
        <p:nvSpPr>
          <p:cNvPr id="89" name="TextBox 88">
            <a:extLst>
              <a:ext uri="{FF2B5EF4-FFF2-40B4-BE49-F238E27FC236}">
                <a16:creationId xmlns:a16="http://schemas.microsoft.com/office/drawing/2014/main" id="{DBEA4748-049E-7804-54B1-36CFBCB8713F}"/>
              </a:ext>
            </a:extLst>
          </p:cNvPr>
          <p:cNvSpPr txBox="1"/>
          <p:nvPr/>
        </p:nvSpPr>
        <p:spPr>
          <a:xfrm>
            <a:off x="864266"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Rousseau</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(1750-1780s) – Y4</a:t>
            </a:r>
          </a:p>
        </p:txBody>
      </p:sp>
      <p:sp>
        <p:nvSpPr>
          <p:cNvPr id="90" name="TextBox 89">
            <a:extLst>
              <a:ext uri="{FF2B5EF4-FFF2-40B4-BE49-F238E27FC236}">
                <a16:creationId xmlns:a16="http://schemas.microsoft.com/office/drawing/2014/main" id="{F3B07A68-B976-8770-6820-A0B3407C34E3}"/>
              </a:ext>
            </a:extLst>
          </p:cNvPr>
          <p:cNvSpPr txBox="1"/>
          <p:nvPr/>
        </p:nvSpPr>
        <p:spPr>
          <a:xfrm>
            <a:off x="2771074" y="2182920"/>
            <a:ext cx="1341505" cy="400110"/>
          </a:xfrm>
          <a:prstGeom prst="rect">
            <a:avLst/>
          </a:prstGeom>
          <a:noFill/>
        </p:spPr>
        <p:txBody>
          <a:bodyPr wrap="square" rtlCol="0">
            <a:spAutoFit/>
          </a:bodyPr>
          <a:lstStyle/>
          <a:p>
            <a:pPr algn="ctr"/>
            <a:r>
              <a:rPr lang="en-GB" sz="1000" b="1">
                <a:solidFill>
                  <a:schemeClr val="bg2"/>
                </a:solidFill>
                <a:latin typeface="Roboto" panose="02000000000000000000" pitchFamily="2" charset="0"/>
                <a:ea typeface="Roboto" panose="02000000000000000000" pitchFamily="2" charset="0"/>
                <a:cs typeface="Roboto" panose="02000000000000000000" pitchFamily="2" charset="0"/>
              </a:rPr>
              <a:t>Hokusai*</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(1820-30s) – Y2</a:t>
            </a:r>
          </a:p>
        </p:txBody>
      </p:sp>
      <p:sp>
        <p:nvSpPr>
          <p:cNvPr id="91" name="TextBox 90">
            <a:extLst>
              <a:ext uri="{FF2B5EF4-FFF2-40B4-BE49-F238E27FC236}">
                <a16:creationId xmlns:a16="http://schemas.microsoft.com/office/drawing/2014/main" id="{D49E96F7-1064-BD5E-C162-6C53BE50DC3B}"/>
              </a:ext>
            </a:extLst>
          </p:cNvPr>
          <p:cNvSpPr txBox="1"/>
          <p:nvPr/>
        </p:nvSpPr>
        <p:spPr>
          <a:xfrm>
            <a:off x="514434" y="6012706"/>
            <a:ext cx="3254519" cy="400110"/>
          </a:xfrm>
          <a:prstGeom prst="rect">
            <a:avLst/>
          </a:prstGeom>
          <a:noFill/>
        </p:spPr>
        <p:txBody>
          <a:bodyPr wrap="square" rtlCol="0">
            <a:spAutoFit/>
          </a:bodyPr>
          <a:lstStyle/>
          <a:p>
            <a:pPr algn="l">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*The art history terms traditional, modern and contemporary art can only be applied to western art.</a:t>
            </a:r>
          </a:p>
        </p:txBody>
      </p:sp>
      <p:sp>
        <p:nvSpPr>
          <p:cNvPr id="92" name="TextBox 91">
            <a:extLst>
              <a:ext uri="{FF2B5EF4-FFF2-40B4-BE49-F238E27FC236}">
                <a16:creationId xmlns:a16="http://schemas.microsoft.com/office/drawing/2014/main" id="{3B8572F5-224F-230C-9AEE-71BD186AB731}"/>
              </a:ext>
            </a:extLst>
          </p:cNvPr>
          <p:cNvSpPr txBox="1"/>
          <p:nvPr/>
        </p:nvSpPr>
        <p:spPr>
          <a:xfrm>
            <a:off x="4443487"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Van Gogh</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(1880-90s) – Y3</a:t>
            </a:r>
          </a:p>
        </p:txBody>
      </p:sp>
      <p:sp>
        <p:nvSpPr>
          <p:cNvPr id="93" name="TextBox 92">
            <a:extLst>
              <a:ext uri="{FF2B5EF4-FFF2-40B4-BE49-F238E27FC236}">
                <a16:creationId xmlns:a16="http://schemas.microsoft.com/office/drawing/2014/main" id="{D1D96BEF-554F-74F9-AD0A-E9E476B150ED}"/>
              </a:ext>
            </a:extLst>
          </p:cNvPr>
          <p:cNvSpPr txBox="1"/>
          <p:nvPr/>
        </p:nvSpPr>
        <p:spPr>
          <a:xfrm>
            <a:off x="3882634" y="4263547"/>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Monet</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(1860-1900s) – Y1</a:t>
            </a:r>
          </a:p>
        </p:txBody>
      </p:sp>
      <p:cxnSp>
        <p:nvCxnSpPr>
          <p:cNvPr id="94" name="Straight Arrow Connector 93">
            <a:extLst>
              <a:ext uri="{FF2B5EF4-FFF2-40B4-BE49-F238E27FC236}">
                <a16:creationId xmlns:a16="http://schemas.microsoft.com/office/drawing/2014/main" id="{63DA971D-7810-0ABB-1020-8B50EFFDA615}"/>
              </a:ext>
            </a:extLst>
          </p:cNvPr>
          <p:cNvCxnSpPr>
            <a:cxnSpLocks/>
          </p:cNvCxnSpPr>
          <p:nvPr/>
        </p:nvCxnSpPr>
        <p:spPr>
          <a:xfrm flipH="1" flipV="1">
            <a:off x="4556445" y="3750542"/>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C96857-741A-053C-FB3A-80004CC82EFC}"/>
              </a:ext>
            </a:extLst>
          </p:cNvPr>
          <p:cNvSpPr txBox="1"/>
          <p:nvPr/>
        </p:nvSpPr>
        <p:spPr>
          <a:xfrm>
            <a:off x="4993939" y="4663518"/>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Picasso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(1900-50s) – Y2</a:t>
            </a:r>
          </a:p>
        </p:txBody>
      </p:sp>
      <p:cxnSp>
        <p:nvCxnSpPr>
          <p:cNvPr id="96" name="Straight Arrow Connector 95">
            <a:extLst>
              <a:ext uri="{FF2B5EF4-FFF2-40B4-BE49-F238E27FC236}">
                <a16:creationId xmlns:a16="http://schemas.microsoft.com/office/drawing/2014/main" id="{D3D22590-66C5-F4C7-F2F4-D6891C501F97}"/>
              </a:ext>
            </a:extLst>
          </p:cNvPr>
          <p:cNvCxnSpPr>
            <a:cxnSpLocks/>
          </p:cNvCxnSpPr>
          <p:nvPr/>
        </p:nvCxnSpPr>
        <p:spPr>
          <a:xfrm flipV="1">
            <a:off x="5667750" y="3749396"/>
            <a:ext cx="0" cy="91412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A262C78-8986-8050-3E6E-39BC0CBCB95B}"/>
              </a:ext>
            </a:extLst>
          </p:cNvPr>
          <p:cNvSpPr txBox="1"/>
          <p:nvPr/>
        </p:nvSpPr>
        <p:spPr>
          <a:xfrm>
            <a:off x="5290175" y="915176"/>
            <a:ext cx="1341505" cy="1169551"/>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Klee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Mondrian</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Kandinsky</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(1910s-20s) – Y1</a:t>
            </a:r>
          </a:p>
        </p:txBody>
      </p:sp>
      <p:sp>
        <p:nvSpPr>
          <p:cNvPr id="99" name="TextBox 98">
            <a:extLst>
              <a:ext uri="{FF2B5EF4-FFF2-40B4-BE49-F238E27FC236}">
                <a16:creationId xmlns:a16="http://schemas.microsoft.com/office/drawing/2014/main" id="{2D588098-5F62-D859-ECDE-2D0BB1495FB7}"/>
              </a:ext>
            </a:extLst>
          </p:cNvPr>
          <p:cNvSpPr txBox="1"/>
          <p:nvPr/>
        </p:nvSpPr>
        <p:spPr>
          <a:xfrm>
            <a:off x="5855478" y="5307804"/>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Kahlo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(1930-40s) – Y5</a:t>
            </a:r>
          </a:p>
        </p:txBody>
      </p:sp>
      <p:cxnSp>
        <p:nvCxnSpPr>
          <p:cNvPr id="101" name="Straight Arrow Connector 100">
            <a:extLst>
              <a:ext uri="{FF2B5EF4-FFF2-40B4-BE49-F238E27FC236}">
                <a16:creationId xmlns:a16="http://schemas.microsoft.com/office/drawing/2014/main" id="{A44EC702-19B6-DC09-13C6-2A9A5878693B}"/>
              </a:ext>
            </a:extLst>
          </p:cNvPr>
          <p:cNvCxnSpPr>
            <a:cxnSpLocks/>
          </p:cNvCxnSpPr>
          <p:nvPr/>
        </p:nvCxnSpPr>
        <p:spPr>
          <a:xfrm flipV="1">
            <a:off x="6509507" y="3749396"/>
            <a:ext cx="0" cy="15584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F4239FF-E5D2-3641-9E9D-422FCFA02F64}"/>
              </a:ext>
            </a:extLst>
          </p:cNvPr>
          <p:cNvSpPr txBox="1"/>
          <p:nvPr/>
        </p:nvSpPr>
        <p:spPr>
          <a:xfrm>
            <a:off x="6080495"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Matisse</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(1940-50s) – Y4</a:t>
            </a:r>
          </a:p>
        </p:txBody>
      </p:sp>
      <p:sp>
        <p:nvSpPr>
          <p:cNvPr id="108" name="TextBox 107">
            <a:extLst>
              <a:ext uri="{FF2B5EF4-FFF2-40B4-BE49-F238E27FC236}">
                <a16:creationId xmlns:a16="http://schemas.microsoft.com/office/drawing/2014/main" id="{7E2C4D32-BDDA-EAFF-D7F8-903512CC4BC2}"/>
              </a:ext>
            </a:extLst>
          </p:cNvPr>
          <p:cNvSpPr txBox="1"/>
          <p:nvPr/>
        </p:nvSpPr>
        <p:spPr>
          <a:xfrm>
            <a:off x="6415934" y="4263547"/>
            <a:ext cx="1341505" cy="784830"/>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McGee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Kusuma</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p:txBody>
      </p:sp>
      <p:cxnSp>
        <p:nvCxnSpPr>
          <p:cNvPr id="109" name="Straight Arrow Connector 108">
            <a:extLst>
              <a:ext uri="{FF2B5EF4-FFF2-40B4-BE49-F238E27FC236}">
                <a16:creationId xmlns:a16="http://schemas.microsoft.com/office/drawing/2014/main" id="{2B2F4ED6-C579-B590-466B-D03DA8B526F5}"/>
              </a:ext>
            </a:extLst>
          </p:cNvPr>
          <p:cNvCxnSpPr>
            <a:cxnSpLocks/>
          </p:cNvCxnSpPr>
          <p:nvPr/>
        </p:nvCxnSpPr>
        <p:spPr>
          <a:xfrm flipH="1" flipV="1">
            <a:off x="7072967" y="3750403"/>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62C8E04-22DF-C3F9-94EE-F840E05022D6}"/>
              </a:ext>
            </a:extLst>
          </p:cNvPr>
          <p:cNvSpPr txBox="1"/>
          <p:nvPr/>
        </p:nvSpPr>
        <p:spPr>
          <a:xfrm>
            <a:off x="6679051" y="928677"/>
            <a:ext cx="1341505" cy="1169551"/>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Hockney</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Y2</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Auerbach</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Long</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Y5</a:t>
            </a:r>
          </a:p>
        </p:txBody>
      </p:sp>
      <p:sp>
        <p:nvSpPr>
          <p:cNvPr id="113" name="TextBox 112">
            <a:extLst>
              <a:ext uri="{FF2B5EF4-FFF2-40B4-BE49-F238E27FC236}">
                <a16:creationId xmlns:a16="http://schemas.microsoft.com/office/drawing/2014/main" id="{1114A975-67F1-ABA4-2789-CCB5072BD9DF}"/>
              </a:ext>
            </a:extLst>
          </p:cNvPr>
          <p:cNvSpPr txBox="1"/>
          <p:nvPr/>
        </p:nvSpPr>
        <p:spPr>
          <a:xfrm>
            <a:off x="7263211" y="2177301"/>
            <a:ext cx="1341505" cy="400110"/>
          </a:xfrm>
          <a:prstGeom prst="rect">
            <a:avLst/>
          </a:prstGeom>
          <a:noFill/>
        </p:spPr>
        <p:txBody>
          <a:bodyPr wrap="square" rtlCol="0">
            <a:spAutoFit/>
          </a:bodyPr>
          <a:lstStyle/>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Himid</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(1980-2020s) – Y5</a:t>
            </a:r>
          </a:p>
        </p:txBody>
      </p:sp>
      <p:cxnSp>
        <p:nvCxnSpPr>
          <p:cNvPr id="114" name="Straight Arrow Connector 113">
            <a:extLst>
              <a:ext uri="{FF2B5EF4-FFF2-40B4-BE49-F238E27FC236}">
                <a16:creationId xmlns:a16="http://schemas.microsoft.com/office/drawing/2014/main" id="{9E67C313-7252-4C78-5C8B-8B17BFF19E8E}"/>
              </a:ext>
            </a:extLst>
          </p:cNvPr>
          <p:cNvCxnSpPr>
            <a:cxnSpLocks/>
          </p:cNvCxnSpPr>
          <p:nvPr/>
        </p:nvCxnSpPr>
        <p:spPr>
          <a:xfrm flipV="1">
            <a:off x="8201967" y="3750403"/>
            <a:ext cx="0" cy="51314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38B3B6-FCDB-3FEF-68E3-B9368652A103}"/>
              </a:ext>
            </a:extLst>
          </p:cNvPr>
          <p:cNvSpPr txBox="1"/>
          <p:nvPr/>
        </p:nvSpPr>
        <p:spPr>
          <a:xfrm>
            <a:off x="7535701" y="4263547"/>
            <a:ext cx="1341505" cy="1554272"/>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Hadid</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(1990-2010s) – Y2</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Ofili</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Boyce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Shonibare</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p:txBody>
      </p:sp>
    </p:spTree>
    <p:extLst>
      <p:ext uri="{BB962C8B-B14F-4D97-AF65-F5344CB8AC3E}">
        <p14:creationId xmlns:p14="http://schemas.microsoft.com/office/powerpoint/2010/main" val="182539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355BE-B936-7F6F-8297-E6BC903D00A1}"/>
              </a:ext>
            </a:extLst>
          </p:cNvPr>
          <p:cNvPicPr>
            <a:picLocks noChangeAspect="1"/>
          </p:cNvPicPr>
          <p:nvPr/>
        </p:nvPicPr>
        <p:blipFill>
          <a:blip r:embed="rId2"/>
          <a:stretch>
            <a:fillRect/>
          </a:stretch>
        </p:blipFill>
        <p:spPr>
          <a:xfrm>
            <a:off x="1804632" y="2593569"/>
            <a:ext cx="5737071" cy="2938958"/>
          </a:xfrm>
          <a:prstGeom prst="rect">
            <a:avLst/>
          </a:prstGeom>
        </p:spPr>
      </p:pic>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Artists from around the world</a:t>
            </a:r>
          </a:p>
        </p:txBody>
      </p:sp>
      <p:sp>
        <p:nvSpPr>
          <p:cNvPr id="5" name="TextBox 4">
            <a:extLst>
              <a:ext uri="{FF2B5EF4-FFF2-40B4-BE49-F238E27FC236}">
                <a16:creationId xmlns:a16="http://schemas.microsoft.com/office/drawing/2014/main" id="{2E42EF77-7E5B-A7D1-6CDC-6F02894F54C8}"/>
              </a:ext>
            </a:extLst>
          </p:cNvPr>
          <p:cNvSpPr txBox="1"/>
          <p:nvPr/>
        </p:nvSpPr>
        <p:spPr>
          <a:xfrm>
            <a:off x="1524156" y="2165918"/>
            <a:ext cx="1518340"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Italy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Raphael, Michelangelo, Leonardo (Y1, Y3)</a:t>
            </a:r>
          </a:p>
        </p:txBody>
      </p:sp>
      <p:cxnSp>
        <p:nvCxnSpPr>
          <p:cNvPr id="8" name="Straight Arrow Connector 7">
            <a:extLst>
              <a:ext uri="{FF2B5EF4-FFF2-40B4-BE49-F238E27FC236}">
                <a16:creationId xmlns:a16="http://schemas.microsoft.com/office/drawing/2014/main" id="{46C64C56-C0C8-3135-6EE3-932B35005F3C}"/>
              </a:ext>
            </a:extLst>
          </p:cNvPr>
          <p:cNvCxnSpPr>
            <a:cxnSpLocks/>
          </p:cNvCxnSpPr>
          <p:nvPr/>
        </p:nvCxnSpPr>
        <p:spPr>
          <a:xfrm>
            <a:off x="2665048" y="2601502"/>
            <a:ext cx="2182467" cy="7145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5D2A5-1C19-E0F4-05BD-FD1EC0CD06C6}"/>
              </a:ext>
            </a:extLst>
          </p:cNvPr>
          <p:cNvSpPr txBox="1"/>
          <p:nvPr/>
        </p:nvSpPr>
        <p:spPr>
          <a:xfrm>
            <a:off x="2949058" y="1783464"/>
            <a:ext cx="1239228" cy="707886"/>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France</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Monet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Rousseau (Y4)</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Matisse (Y4)</a:t>
            </a:r>
          </a:p>
        </p:txBody>
      </p:sp>
      <p:cxnSp>
        <p:nvCxnSpPr>
          <p:cNvPr id="10" name="Straight Arrow Connector 9">
            <a:extLst>
              <a:ext uri="{FF2B5EF4-FFF2-40B4-BE49-F238E27FC236}">
                <a16:creationId xmlns:a16="http://schemas.microsoft.com/office/drawing/2014/main" id="{413BE31F-EB4F-AFF8-0D55-9BE7559767BF}"/>
              </a:ext>
            </a:extLst>
          </p:cNvPr>
          <p:cNvCxnSpPr>
            <a:cxnSpLocks/>
          </p:cNvCxnSpPr>
          <p:nvPr/>
        </p:nvCxnSpPr>
        <p:spPr>
          <a:xfrm>
            <a:off x="3624044" y="2466364"/>
            <a:ext cx="1069528" cy="772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985B64-98F7-AE5E-CB56-D917EA4A07F0}"/>
              </a:ext>
            </a:extLst>
          </p:cNvPr>
          <p:cNvCxnSpPr>
            <a:cxnSpLocks/>
          </p:cNvCxnSpPr>
          <p:nvPr/>
        </p:nvCxnSpPr>
        <p:spPr>
          <a:xfrm flipH="1">
            <a:off x="4804726" y="2466364"/>
            <a:ext cx="329200" cy="63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866B54-469E-0FF7-DB38-6DD2F34CA230}"/>
              </a:ext>
            </a:extLst>
          </p:cNvPr>
          <p:cNvSpPr txBox="1"/>
          <p:nvPr/>
        </p:nvSpPr>
        <p:spPr>
          <a:xfrm>
            <a:off x="4932793" y="191008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Netherlands</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Mondrian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Van Gogh (Y3)</a:t>
            </a:r>
          </a:p>
        </p:txBody>
      </p:sp>
      <p:sp>
        <p:nvSpPr>
          <p:cNvPr id="16" name="TextBox 15">
            <a:extLst>
              <a:ext uri="{FF2B5EF4-FFF2-40B4-BE49-F238E27FC236}">
                <a16:creationId xmlns:a16="http://schemas.microsoft.com/office/drawing/2014/main" id="{17964CF7-C663-8CAA-40AE-47716D45C9F1}"/>
              </a:ext>
            </a:extLst>
          </p:cNvPr>
          <p:cNvSpPr txBox="1"/>
          <p:nvPr/>
        </p:nvSpPr>
        <p:spPr>
          <a:xfrm>
            <a:off x="6040943" y="2060652"/>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Russia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Kandinsky (Y1)</a:t>
            </a:r>
          </a:p>
        </p:txBody>
      </p:sp>
      <p:cxnSp>
        <p:nvCxnSpPr>
          <p:cNvPr id="17" name="Straight Arrow Connector 16">
            <a:extLst>
              <a:ext uri="{FF2B5EF4-FFF2-40B4-BE49-F238E27FC236}">
                <a16:creationId xmlns:a16="http://schemas.microsoft.com/office/drawing/2014/main" id="{7E32D308-C1CB-03A3-782A-91BD3FF6BACC}"/>
              </a:ext>
            </a:extLst>
          </p:cNvPr>
          <p:cNvCxnSpPr>
            <a:cxnSpLocks/>
          </p:cNvCxnSpPr>
          <p:nvPr/>
        </p:nvCxnSpPr>
        <p:spPr>
          <a:xfrm flipH="1">
            <a:off x="5707313" y="2442917"/>
            <a:ext cx="420923" cy="535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C23730-2599-8A84-028D-D85A673B1170}"/>
              </a:ext>
            </a:extLst>
          </p:cNvPr>
          <p:cNvSpPr txBox="1"/>
          <p:nvPr/>
        </p:nvSpPr>
        <p:spPr>
          <a:xfrm>
            <a:off x="7166110" y="2576145"/>
            <a:ext cx="214141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Germany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Klee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Auerbach (German-British) (Y3)</a:t>
            </a:r>
          </a:p>
        </p:txBody>
      </p:sp>
      <p:cxnSp>
        <p:nvCxnSpPr>
          <p:cNvPr id="22" name="Straight Arrow Connector 21">
            <a:extLst>
              <a:ext uri="{FF2B5EF4-FFF2-40B4-BE49-F238E27FC236}">
                <a16:creationId xmlns:a16="http://schemas.microsoft.com/office/drawing/2014/main" id="{5CC92310-56CC-8839-BADF-DBD262B6607F}"/>
              </a:ext>
            </a:extLst>
          </p:cNvPr>
          <p:cNvCxnSpPr>
            <a:cxnSpLocks/>
            <a:stCxn id="21" idx="1"/>
          </p:cNvCxnSpPr>
          <p:nvPr/>
        </p:nvCxnSpPr>
        <p:spPr>
          <a:xfrm flipH="1">
            <a:off x="4804726" y="2853144"/>
            <a:ext cx="2361384" cy="3291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C6C0F0-39A2-2612-CB39-329C5922A95A}"/>
              </a:ext>
            </a:extLst>
          </p:cNvPr>
          <p:cNvSpPr txBox="1"/>
          <p:nvPr/>
        </p:nvSpPr>
        <p:spPr>
          <a:xfrm>
            <a:off x="4007166" y="1505981"/>
            <a:ext cx="1256025" cy="1015663"/>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UK</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Hockney (Y2)</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Ofili</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(Y3)</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Long (Y5)</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Himid</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(Y5)</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Boyce (Y6)</a:t>
            </a:r>
          </a:p>
        </p:txBody>
      </p:sp>
      <p:cxnSp>
        <p:nvCxnSpPr>
          <p:cNvPr id="26" name="Straight Arrow Connector 25">
            <a:extLst>
              <a:ext uri="{FF2B5EF4-FFF2-40B4-BE49-F238E27FC236}">
                <a16:creationId xmlns:a16="http://schemas.microsoft.com/office/drawing/2014/main" id="{03B932D1-FE5B-A5D2-81FD-10D077045F73}"/>
              </a:ext>
            </a:extLst>
          </p:cNvPr>
          <p:cNvCxnSpPr>
            <a:cxnSpLocks/>
          </p:cNvCxnSpPr>
          <p:nvPr/>
        </p:nvCxnSpPr>
        <p:spPr>
          <a:xfrm>
            <a:off x="4429387" y="2491350"/>
            <a:ext cx="206162" cy="6393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7F44C7-9AED-BA50-25EF-4F029695AC34}"/>
              </a:ext>
            </a:extLst>
          </p:cNvPr>
          <p:cNvSpPr txBox="1"/>
          <p:nvPr/>
        </p:nvSpPr>
        <p:spPr>
          <a:xfrm>
            <a:off x="7765808" y="4002696"/>
            <a:ext cx="1621473"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Iraq</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Hadid (British-Iraqi) (Y2)</a:t>
            </a:r>
          </a:p>
        </p:txBody>
      </p:sp>
      <p:cxnSp>
        <p:nvCxnSpPr>
          <p:cNvPr id="29" name="Straight Arrow Connector 28">
            <a:extLst>
              <a:ext uri="{FF2B5EF4-FFF2-40B4-BE49-F238E27FC236}">
                <a16:creationId xmlns:a16="http://schemas.microsoft.com/office/drawing/2014/main" id="{E50B1900-CF66-FF85-3541-2013507690C8}"/>
              </a:ext>
            </a:extLst>
          </p:cNvPr>
          <p:cNvCxnSpPr>
            <a:cxnSpLocks/>
            <a:stCxn id="28" idx="1"/>
          </p:cNvCxnSpPr>
          <p:nvPr/>
        </p:nvCxnSpPr>
        <p:spPr>
          <a:xfrm flipH="1" flipV="1">
            <a:off x="5301842" y="3492161"/>
            <a:ext cx="2463966" cy="710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716071-A5D8-EB97-C98E-C401F06C687E}"/>
              </a:ext>
            </a:extLst>
          </p:cNvPr>
          <p:cNvSpPr txBox="1"/>
          <p:nvPr/>
        </p:nvSpPr>
        <p:spPr>
          <a:xfrm>
            <a:off x="7668271" y="330526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Japan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Hokusai (Y2)</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Kusama (Y4)</a:t>
            </a:r>
          </a:p>
        </p:txBody>
      </p:sp>
      <p:cxnSp>
        <p:nvCxnSpPr>
          <p:cNvPr id="34" name="Straight Arrow Connector 33">
            <a:extLst>
              <a:ext uri="{FF2B5EF4-FFF2-40B4-BE49-F238E27FC236}">
                <a16:creationId xmlns:a16="http://schemas.microsoft.com/office/drawing/2014/main" id="{456E3E16-CD2B-F486-F2BF-B66C59C8D041}"/>
              </a:ext>
            </a:extLst>
          </p:cNvPr>
          <p:cNvCxnSpPr>
            <a:cxnSpLocks/>
            <a:stCxn id="33" idx="1"/>
          </p:cNvCxnSpPr>
          <p:nvPr/>
        </p:nvCxnSpPr>
        <p:spPr>
          <a:xfrm flipH="1" flipV="1">
            <a:off x="6719751" y="3428373"/>
            <a:ext cx="948520" cy="1538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5C4A5-46FE-8C84-ACFE-124168631C5F}"/>
              </a:ext>
            </a:extLst>
          </p:cNvPr>
          <p:cNvSpPr txBox="1"/>
          <p:nvPr/>
        </p:nvSpPr>
        <p:spPr>
          <a:xfrm>
            <a:off x="482200" y="3329345"/>
            <a:ext cx="1259148"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Spain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Picasso (Y2)</a:t>
            </a:r>
          </a:p>
        </p:txBody>
      </p:sp>
      <p:cxnSp>
        <p:nvCxnSpPr>
          <p:cNvPr id="39" name="Straight Arrow Connector 38">
            <a:extLst>
              <a:ext uri="{FF2B5EF4-FFF2-40B4-BE49-F238E27FC236}">
                <a16:creationId xmlns:a16="http://schemas.microsoft.com/office/drawing/2014/main" id="{BB4EC438-9A0E-3ACA-18D4-74636C147F23}"/>
              </a:ext>
            </a:extLst>
          </p:cNvPr>
          <p:cNvCxnSpPr>
            <a:cxnSpLocks/>
          </p:cNvCxnSpPr>
          <p:nvPr/>
        </p:nvCxnSpPr>
        <p:spPr>
          <a:xfrm flipV="1">
            <a:off x="1358713" y="3346908"/>
            <a:ext cx="3276836" cy="235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5A04674-FD90-7B7C-D44E-2AD2EB5961A5}"/>
              </a:ext>
            </a:extLst>
          </p:cNvPr>
          <p:cNvCxnSpPr>
            <a:cxnSpLocks/>
          </p:cNvCxnSpPr>
          <p:nvPr/>
        </p:nvCxnSpPr>
        <p:spPr>
          <a:xfrm>
            <a:off x="1813491" y="3024769"/>
            <a:ext cx="1478655" cy="305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2594DC-1240-DCA7-64B7-689FA474E652}"/>
              </a:ext>
            </a:extLst>
          </p:cNvPr>
          <p:cNvSpPr txBox="1"/>
          <p:nvPr/>
        </p:nvSpPr>
        <p:spPr>
          <a:xfrm>
            <a:off x="993576" y="2754645"/>
            <a:ext cx="1075099"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USA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McGee (Y1)</a:t>
            </a:r>
          </a:p>
        </p:txBody>
      </p:sp>
      <p:cxnSp>
        <p:nvCxnSpPr>
          <p:cNvPr id="46" name="Straight Arrow Connector 45">
            <a:extLst>
              <a:ext uri="{FF2B5EF4-FFF2-40B4-BE49-F238E27FC236}">
                <a16:creationId xmlns:a16="http://schemas.microsoft.com/office/drawing/2014/main" id="{473D4E90-61DB-BF50-9E7B-DCDFFE4BE810}"/>
              </a:ext>
            </a:extLst>
          </p:cNvPr>
          <p:cNvCxnSpPr>
            <a:cxnSpLocks/>
          </p:cNvCxnSpPr>
          <p:nvPr/>
        </p:nvCxnSpPr>
        <p:spPr>
          <a:xfrm flipV="1">
            <a:off x="1459684" y="3678254"/>
            <a:ext cx="1658340" cy="5001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F14C1A-BBD5-1DB6-D223-47A18745B29C}"/>
              </a:ext>
            </a:extLst>
          </p:cNvPr>
          <p:cNvSpPr txBox="1"/>
          <p:nvPr/>
        </p:nvSpPr>
        <p:spPr>
          <a:xfrm>
            <a:off x="810322" y="4057029"/>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Mexico</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Kahlo (Y5)</a:t>
            </a:r>
          </a:p>
        </p:txBody>
      </p:sp>
      <p:cxnSp>
        <p:nvCxnSpPr>
          <p:cNvPr id="49" name="Straight Arrow Connector 48">
            <a:extLst>
              <a:ext uri="{FF2B5EF4-FFF2-40B4-BE49-F238E27FC236}">
                <a16:creationId xmlns:a16="http://schemas.microsoft.com/office/drawing/2014/main" id="{9BCB46CC-0E10-FB4F-3905-94DD34CE3A2A}"/>
              </a:ext>
            </a:extLst>
          </p:cNvPr>
          <p:cNvCxnSpPr>
            <a:cxnSpLocks/>
            <a:stCxn id="51" idx="1"/>
          </p:cNvCxnSpPr>
          <p:nvPr/>
        </p:nvCxnSpPr>
        <p:spPr>
          <a:xfrm flipH="1" flipV="1">
            <a:off x="4785220" y="3912472"/>
            <a:ext cx="2408791" cy="13718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9D587F-2423-E073-6026-1B49697D8622}"/>
              </a:ext>
            </a:extLst>
          </p:cNvPr>
          <p:cNvSpPr txBox="1"/>
          <p:nvPr/>
        </p:nvSpPr>
        <p:spPr>
          <a:xfrm>
            <a:off x="7194011" y="5084241"/>
            <a:ext cx="2055302"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Nigeria</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Shonibare</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(British-Nigerian) (Y6)</a:t>
            </a:r>
          </a:p>
        </p:txBody>
      </p:sp>
      <p:sp>
        <p:nvSpPr>
          <p:cNvPr id="52" name="TextBox 51">
            <a:extLst>
              <a:ext uri="{FF2B5EF4-FFF2-40B4-BE49-F238E27FC236}">
                <a16:creationId xmlns:a16="http://schemas.microsoft.com/office/drawing/2014/main" id="{6A668E59-6682-505B-5133-07B48B5CDEEA}"/>
              </a:ext>
            </a:extLst>
          </p:cNvPr>
          <p:cNvSpPr txBox="1"/>
          <p:nvPr/>
        </p:nvSpPr>
        <p:spPr>
          <a:xfrm>
            <a:off x="1269868" y="5129833"/>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Colombia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Rodriguez (Y4)</a:t>
            </a:r>
          </a:p>
        </p:txBody>
      </p:sp>
      <p:cxnSp>
        <p:nvCxnSpPr>
          <p:cNvPr id="53" name="Straight Arrow Connector 52">
            <a:extLst>
              <a:ext uri="{FF2B5EF4-FFF2-40B4-BE49-F238E27FC236}">
                <a16:creationId xmlns:a16="http://schemas.microsoft.com/office/drawing/2014/main" id="{E2DE29AD-A51F-0664-E13A-A78D71D130A7}"/>
              </a:ext>
            </a:extLst>
          </p:cNvPr>
          <p:cNvCxnSpPr>
            <a:cxnSpLocks/>
            <a:stCxn id="52" idx="0"/>
          </p:cNvCxnSpPr>
          <p:nvPr/>
        </p:nvCxnSpPr>
        <p:spPr>
          <a:xfrm flipV="1">
            <a:off x="1804632" y="4002696"/>
            <a:ext cx="1731386" cy="1127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noAutofit/>
          </a:bodyPr>
          <a:lstStyle/>
          <a:p>
            <a:r>
              <a:rPr lang="en-US" sz="2400"/>
              <a:t>Progression in Disciplinary Knowledge</a:t>
            </a:r>
            <a:endParaRPr lang="en-GB" sz="2400"/>
          </a:p>
        </p:txBody>
      </p:sp>
      <p:graphicFrame>
        <p:nvGraphicFramePr>
          <p:cNvPr id="4" name="Content Placeholder 4">
            <a:extLst>
              <a:ext uri="{FF2B5EF4-FFF2-40B4-BE49-F238E27FC236}">
                <a16:creationId xmlns:a16="http://schemas.microsoft.com/office/drawing/2014/main" id="{8A7ED9C2-13AB-4C86-BEDE-F5B3CDAFFB8F}"/>
              </a:ext>
            </a:extLst>
          </p:cNvPr>
          <p:cNvGraphicFramePr>
            <a:graphicFrameLocks/>
          </p:cNvGraphicFramePr>
          <p:nvPr>
            <p:extLst>
              <p:ext uri="{D42A27DB-BD31-4B8C-83A1-F6EECF244321}">
                <p14:modId xmlns:p14="http://schemas.microsoft.com/office/powerpoint/2010/main" val="3005343745"/>
              </p:ext>
            </p:extLst>
          </p:nvPr>
        </p:nvGraphicFramePr>
        <p:xfrm>
          <a:off x="203201" y="825577"/>
          <a:ext cx="9175417" cy="5591863"/>
        </p:xfrm>
        <a:graphic>
          <a:graphicData uri="http://schemas.openxmlformats.org/drawingml/2006/table">
            <a:tbl>
              <a:tblPr firstRow="1" firstCol="1" bandRow="1"/>
              <a:tblGrid>
                <a:gridCol w="480678">
                  <a:extLst>
                    <a:ext uri="{9D8B030D-6E8A-4147-A177-3AD203B41FA5}">
                      <a16:colId xmlns:a16="http://schemas.microsoft.com/office/drawing/2014/main" val="20000"/>
                    </a:ext>
                  </a:extLst>
                </a:gridCol>
                <a:gridCol w="2955385">
                  <a:extLst>
                    <a:ext uri="{9D8B030D-6E8A-4147-A177-3AD203B41FA5}">
                      <a16:colId xmlns:a16="http://schemas.microsoft.com/office/drawing/2014/main" val="2580161655"/>
                    </a:ext>
                  </a:extLst>
                </a:gridCol>
                <a:gridCol w="2869677">
                  <a:extLst>
                    <a:ext uri="{9D8B030D-6E8A-4147-A177-3AD203B41FA5}">
                      <a16:colId xmlns:a16="http://schemas.microsoft.com/office/drawing/2014/main" val="1134524090"/>
                    </a:ext>
                  </a:extLst>
                </a:gridCol>
                <a:gridCol w="2869677">
                  <a:extLst>
                    <a:ext uri="{9D8B030D-6E8A-4147-A177-3AD203B41FA5}">
                      <a16:colId xmlns:a16="http://schemas.microsoft.com/office/drawing/2014/main" val="3371073341"/>
                    </a:ext>
                  </a:extLst>
                </a:gridCol>
              </a:tblGrid>
              <a:tr h="210108">
                <a:tc>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do artists do?</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inspires artists?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Understanding Artworks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659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explore and play.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stories they read.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statements about my artwork.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33933">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461059">
                <a:tc>
                  <a:txBody>
                    <a:bodyPr/>
                    <a:lstStyle/>
                    <a:p>
                      <a:pPr algn="ctr">
                        <a:lnSpc>
                          <a:spcPct val="115000"/>
                        </a:lnSpc>
                        <a:spcAft>
                          <a:spcPts val="1000"/>
                        </a:spcAft>
                      </a:pPr>
                      <a:r>
                        <a:rPr lang="en-US" sz="1000" b="1">
                          <a:solidFill>
                            <a:schemeClr val="bg1"/>
                          </a:solidFill>
                          <a:effectLst/>
                          <a:latin typeface="ABeeZee" panose="02000000000000000000" pitchFamily="2" charset="0"/>
                          <a:cs typeface="Times New Roman" panose="02020603050405020304" pitchFamily="18" charset="0"/>
                        </a:rPr>
                        <a:t>Y</a:t>
                      </a:r>
                      <a:r>
                        <a:rPr lang="en-GB" sz="1000" b="1">
                          <a:solidFill>
                            <a:schemeClr val="bg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often create art for its own sake. Designers create things that are useful and have a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artists are designers who create art for a specific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Architects are artists and designers who design buildings.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the artificial (man-made)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93134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art is something humans have done from the very beginnings of their existence.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Y4</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0" indent="0" algn="l">
                        <a:lnSpc>
                          <a:spcPct val="100000"/>
                        </a:lnSpc>
                        <a:spcAft>
                          <a:spcPts val="200"/>
                        </a:spcAft>
                        <a:buFont typeface="Arial" panose="020B0604020202020204" pitchFamily="34" charset="0"/>
                        <a:buNone/>
                      </a:pPr>
                      <a:endPar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my artwork with connections to another artist's 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776309">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Y5</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the artwork of two artists.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Y6</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endPar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bl>
          </a:graphicData>
        </a:graphic>
      </p:graphicFrame>
    </p:spTree>
    <p:extLst>
      <p:ext uri="{BB962C8B-B14F-4D97-AF65-F5344CB8AC3E}">
        <p14:creationId xmlns:p14="http://schemas.microsoft.com/office/powerpoint/2010/main" val="4142264850"/>
      </p:ext>
    </p:extLst>
  </p:cSld>
  <p:clrMapOvr>
    <a:masterClrMapping/>
  </p:clrMapOvr>
</p:sld>
</file>

<file path=ppt/theme/theme1.xml><?xml version="1.0" encoding="utf-8"?>
<a:theme xmlns:a="http://schemas.openxmlformats.org/drawingml/2006/main" name="Title Slide">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31</AccountId>
        <AccountType/>
      </UserInfo>
      <UserInfo>
        <DisplayName>Jessica Quinn</DisplayName>
        <AccountId>345</AccountId>
        <AccountType/>
      </UserInfo>
      <UserInfo>
        <DisplayName>Tanya Hughes</DisplayName>
        <AccountId>18</AccountId>
        <AccountType/>
      </UserInfo>
      <UserInfo>
        <DisplayName>Sarah Kilpatrick</DisplayName>
        <AccountId>638</AccountId>
        <AccountType/>
      </UserInfo>
      <UserInfo>
        <DisplayName>Beth Walker</DisplayName>
        <AccountId>47</AccountId>
        <AccountType/>
      </UserInfo>
      <UserInfo>
        <DisplayName>Charlie Cutler</DisplayName>
        <AccountId>30</AccountId>
        <AccountType/>
      </UserInfo>
      <UserInfo>
        <DisplayName>Lucy Hawker</DisplayName>
        <AccountId>1123</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Formconnected xmlns="eb27f817-6f62-42a5-b97e-5e5876e68540" xsi:nil="true"/>
    <Owner xmlns="eb27f817-6f62-42a5-b97e-5e5876e68540">
      <UserInfo>
        <DisplayName/>
        <AccountId xsi:nil="true"/>
        <AccountType/>
      </UserInfo>
    </Owner>
    <AsanaLink xmlns="eb27f817-6f62-42a5-b97e-5e5876e68540">
      <Url xsi:nil="true"/>
      <Description xsi:nil="true"/>
    </AsanaLink>
    <LucidLink xmlns="eb27f817-6f62-42a5-b97e-5e5876e68540">
      <Url xsi:nil="true"/>
      <Description xsi:nil="true"/>
    </LucidLink>
    <Function xmlns="eb27f817-6f62-42a5-b97e-5e5876e68540" xsi:nil="true"/>
    <Stage xmlns="eb27f817-6f62-42a5-b97e-5e5876e685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24" ma:contentTypeDescription="Create a new document." ma:contentTypeScope="" ma:versionID="bf527dc985259dc26b03e5c05cf11602">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0156d1a9cfc1fb01f2b4607f1678afec"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element ref="ns2:Formconnected" minOccurs="0"/>
                <xsd:element ref="ns2:Function" minOccurs="0"/>
                <xsd:element ref="ns2:Owner" minOccurs="0"/>
                <xsd:element ref="ns2:Stage" minOccurs="0"/>
                <xsd:element ref="ns2:AsanaLink" minOccurs="0"/>
                <xsd:element ref="ns2:Lucid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Formconnected" ma:index="24" nillable="true" ma:displayName="Form connected" ma:format="Dropdown" ma:internalName="Formconnected">
      <xsd:simpleType>
        <xsd:restriction base="dms:Choice">
          <xsd:enumeration value="Form Connected"/>
        </xsd:restriction>
      </xsd:simpleType>
    </xsd:element>
    <xsd:element name="Function" ma:index="25" nillable="true" ma:displayName="Function" ma:format="Dropdown" ma:internalName="Function">
      <xsd:simpleType>
        <xsd:union memberTypes="dms:Text">
          <xsd:simpleType>
            <xsd:restriction base="dms:Choice">
              <xsd:enumeration value="Fees"/>
              <xsd:enumeration value="Management Accounts"/>
              <xsd:enumeration value="Procurement"/>
              <xsd:enumeration value="Schools"/>
              <xsd:enumeration value="HR"/>
              <xsd:enumeration value="Data"/>
              <xsd:enumeration value="United Communities"/>
              <xsd:enumeration value="Compliance"/>
            </xsd:restriction>
          </xsd:simpleType>
        </xsd:union>
      </xsd:simpleType>
    </xsd:element>
    <xsd:element name="Owner" ma:index="26"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ge" ma:index="27" nillable="true" ma:displayName="Stage" ma:format="Dropdown" ma:internalName="Stage">
      <xsd:simpleType>
        <xsd:restriction base="dms:Choice">
          <xsd:enumeration value="Backlog"/>
          <xsd:enumeration value="Process Mapping"/>
          <xsd:enumeration value="First Draft - Out for review"/>
          <xsd:enumeration value="Solution Engineering"/>
          <xsd:enumeration value="'To Be' Proposal"/>
          <xsd:enumeration value="HOLD"/>
          <xsd:enumeration value="Choice 7"/>
        </xsd:restriction>
      </xsd:simpleType>
    </xsd:element>
    <xsd:element name="AsanaLink" ma:index="28" nillable="true" ma:displayName="Asana Link" ma:format="Hyperlink" ma:internalName="AsanaLink">
      <xsd:complexType>
        <xsd:complexContent>
          <xsd:extension base="dms:URL">
            <xsd:sequence>
              <xsd:element name="Url" type="dms:ValidUrl" minOccurs="0" nillable="true"/>
              <xsd:element name="Description" type="xsd:string" nillable="true"/>
            </xsd:sequence>
          </xsd:extension>
        </xsd:complexContent>
      </xsd:complexType>
    </xsd:element>
    <xsd:element name="LucidLink" ma:index="29" nillable="true" ma:displayName="Lucid Link" ma:description="Link to process map on Lucid" ma:format="Hyperlink" ma:internalName="Luci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bdd40a26-798e-4419-82cd-8bafc402cc20"/>
    <ds:schemaRef ds:uri="eb27f817-6f62-42a5-b97e-5e5876e685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4026C6-3884-409C-B100-180A63C7E50E}">
  <ds:schemaRefs>
    <ds:schemaRef ds:uri="bdd40a26-798e-4419-82cd-8bafc402cc20"/>
    <ds:schemaRef ds:uri="eb27f817-6f62-42a5-b97e-5e5876e68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12</Slides>
  <Notes>1</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revision>1</cp:revision>
  <dcterms:created xsi:type="dcterms:W3CDTF">2021-04-22T13:12:58Z</dcterms:created>
  <dcterms:modified xsi:type="dcterms:W3CDTF">2026-07-08T10:43:04Z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ies>
</file>