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4" r:id="rId4"/>
    <p:sldMasterId id="2147483667" r:id="rId5"/>
  </p:sldMasterIdLst>
  <p:notesMasterIdLst>
    <p:notesMasterId r:id="rId18"/>
  </p:notesMasterIdLst>
  <p:handoutMasterIdLst>
    <p:handoutMasterId r:id="rId19"/>
  </p:handoutMasterIdLst>
  <p:sldIdLst>
    <p:sldId id="474" r:id="rId6"/>
    <p:sldId id="387" r:id="rId7"/>
    <p:sldId id="541" r:id="rId8"/>
    <p:sldId id="262" r:id="rId9"/>
    <p:sldId id="582" r:id="rId10"/>
    <p:sldId id="490" r:id="rId11"/>
    <p:sldId id="576" r:id="rId12"/>
    <p:sldId id="575" r:id="rId13"/>
    <p:sldId id="467" r:id="rId14"/>
    <p:sldId id="471" r:id="rId15"/>
    <p:sldId id="577" r:id="rId16"/>
    <p:sldId id="578" r:id="rId17"/>
  </p:sldIdLst>
  <p:sldSz cx="9906000" cy="6858000" type="A4"/>
  <p:notesSz cx="6858000" cy="9144000"/>
  <p:embeddedFontLst>
    <p:embeddedFont>
      <p:font typeface="ABeeZee" panose="020B0604020202020204" charset="0"/>
      <p:regular r:id="rId20"/>
      <p:bold r:id="rId21"/>
      <p:italic r:id="rId22"/>
      <p:boldItalic r:id="rId23"/>
    </p:embeddedFont>
    <p:embeddedFont>
      <p:font typeface="Roboto" panose="020B0604020202020204" charset="0"/>
      <p:regular r:id="rId24"/>
      <p:bold r:id="rId25"/>
      <p:italic r:id="rId26"/>
      <p:boldItalic r:id="rId27"/>
    </p:embeddedFont>
    <p:embeddedFont>
      <p:font typeface="United Curriculum" panose="020B0604020202020204" charset="0"/>
      <p:regular r:id="rId28"/>
      <p:bold r:id="rId29"/>
      <p:italic r:id="rId30"/>
      <p:boldItalic r:id="rId3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8CD45C2-DE53-45E9-BF02-1B1465A4DE30}">
          <p14:sldIdLst>
            <p14:sldId id="474"/>
          </p14:sldIdLst>
        </p14:section>
        <p14:section name="Intent" id="{185B6AFA-58C6-49FA-9E20-589F8B1FB67F}">
          <p14:sldIdLst>
            <p14:sldId id="387"/>
            <p14:sldId id="541"/>
            <p14:sldId id="262"/>
            <p14:sldId id="582"/>
            <p14:sldId id="490"/>
            <p14:sldId id="576"/>
            <p14:sldId id="575"/>
            <p14:sldId id="467"/>
            <p14:sldId id="471"/>
          </p14:sldIdLst>
        </p14:section>
        <p14:section name="Implementation" id="{689B882A-D78F-4209-B73F-89E0DB240C7D}">
          <p14:sldIdLst>
            <p14:sldId id="577"/>
          </p14:sldIdLst>
        </p14:section>
        <p14:section name="Impact" id="{3AD32B26-B70D-4013-967C-975046551D2D}">
          <p14:sldIdLst>
            <p14:sldId id="578"/>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33E4BA-E012-CD07-1FD3-0F30CCFF34BF}" name="Charlie Cutler" initials="CC" userId="S::Charlie.Cutler@unitedlearning.org.uk::c5b094de-3707-4aae-994d-70175e9a146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rlie Cutler" initials="CC" lastIdx="15" clrIdx="0">
    <p:extLst>
      <p:ext uri="{19B8F6BF-5375-455C-9EA6-DF929625EA0E}">
        <p15:presenceInfo xmlns:p15="http://schemas.microsoft.com/office/powerpoint/2012/main" userId="S::Charlie.Cutler@unitedlearning.org.uk::c5b094de-3707-4aae-994d-70175e9a1467" providerId="AD"/>
      </p:ext>
    </p:extLst>
  </p:cmAuthor>
  <p:cmAuthor id="2" name="Jessica Quinn" initials="JQ" lastIdx="7" clrIdx="1">
    <p:extLst>
      <p:ext uri="{19B8F6BF-5375-455C-9EA6-DF929625EA0E}">
        <p15:presenceInfo xmlns:p15="http://schemas.microsoft.com/office/powerpoint/2012/main" userId="S::Jessica.Quinn@unitedlearning.org.uk::8a95f2e1-9608-4c55-8128-be797539c7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DFE9"/>
    <a:srgbClr val="EEBFCF"/>
    <a:srgbClr val="BF5E97"/>
    <a:srgbClr val="D88BB7"/>
    <a:srgbClr val="C6C6C6"/>
    <a:srgbClr val="C35993"/>
    <a:srgbClr val="F1C2D2"/>
    <a:srgbClr val="D8CEE4"/>
    <a:srgbClr val="B4A1CA"/>
    <a:srgbClr val="FCE1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2F4A22-C86C-41E2-295B-9768DA473D36}" v="5" dt="2026-07-08T10:43:03.1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notesMaster" Target="notesMasters/notesMaster1.xml"/><Relationship Id="rId26" Type="http://schemas.openxmlformats.org/officeDocument/2006/relationships/font" Target="fonts/font7.fntdata"/><Relationship Id="rId39" Type="http://schemas.microsoft.com/office/2018/10/relationships/authors" Target="authors.xml"/><Relationship Id="rId21" Type="http://schemas.openxmlformats.org/officeDocument/2006/relationships/font" Target="fonts/font2.fntdata"/><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6.fntdata"/><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5.fntdata"/><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handoutMaster" Target="handoutMasters/handoutMaster1.xml"/><Relationship Id="rId31" Type="http://schemas.openxmlformats.org/officeDocument/2006/relationships/font" Target="fonts/font1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Lynch" userId="S::j.lynch@cravenwoodprimary.org.uk::383a508e-ad61-4820-aa2d-ea366d8e1475" providerId="AD" clId="Web-{B92F4A22-C86C-41E2-295B-9768DA473D36}"/>
    <pc:docChg chg="modSld sldOrd">
      <pc:chgData name="John Lynch" userId="S::j.lynch@cravenwoodprimary.org.uk::383a508e-ad61-4820-aa2d-ea366d8e1475" providerId="AD" clId="Web-{B92F4A22-C86C-41E2-295B-9768DA473D36}" dt="2026-07-08T10:43:03.165" v="2"/>
      <pc:docMkLst>
        <pc:docMk/>
      </pc:docMkLst>
      <pc:sldChg chg="modSp">
        <pc:chgData name="John Lynch" userId="S::j.lynch@cravenwoodprimary.org.uk::383a508e-ad61-4820-aa2d-ea366d8e1475" providerId="AD" clId="Web-{B92F4A22-C86C-41E2-295B-9768DA473D36}" dt="2026-07-08T10:42:33.430" v="1" actId="20577"/>
        <pc:sldMkLst>
          <pc:docMk/>
          <pc:sldMk cId="3229121297" sldId="541"/>
        </pc:sldMkLst>
        <pc:spChg chg="mod">
          <ac:chgData name="John Lynch" userId="S::j.lynch@cravenwoodprimary.org.uk::383a508e-ad61-4820-aa2d-ea366d8e1475" providerId="AD" clId="Web-{B92F4A22-C86C-41E2-295B-9768DA473D36}" dt="2026-07-08T10:42:33.430" v="1" actId="20577"/>
          <ac:spMkLst>
            <pc:docMk/>
            <pc:sldMk cId="3229121297" sldId="541"/>
            <ac:spMk id="3" creationId="{FC671CFA-A133-86E5-BDC7-3B8ADB73477F}"/>
          </ac:spMkLst>
        </pc:spChg>
      </pc:sldChg>
      <pc:sldChg chg="ord">
        <pc:chgData name="John Lynch" userId="S::j.lynch@cravenwoodprimary.org.uk::383a508e-ad61-4820-aa2d-ea366d8e1475" providerId="AD" clId="Web-{B92F4A22-C86C-41E2-295B-9768DA473D36}" dt="2026-07-08T10:43:03.165" v="2"/>
        <pc:sldMkLst>
          <pc:docMk/>
          <pc:sldMk cId="4032337868" sldId="582"/>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042433-7471-4BF9-9454-362971E0832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910426AA-D9C7-4D34-926F-EEDA1CC2473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4BB0CAA-05EE-4C9B-87E1-B84DD3F9BCC4}" type="datetimeFigureOut">
              <a:rPr lang="en-GB" smtClean="0"/>
              <a:t>08/07/2026</a:t>
            </a:fld>
            <a:endParaRPr lang="en-GB"/>
          </a:p>
        </p:txBody>
      </p:sp>
      <p:sp>
        <p:nvSpPr>
          <p:cNvPr id="4" name="Footer Placeholder 3">
            <a:extLst>
              <a:ext uri="{FF2B5EF4-FFF2-40B4-BE49-F238E27FC236}">
                <a16:creationId xmlns:a16="http://schemas.microsoft.com/office/drawing/2014/main" id="{364AA67F-0E09-493E-B802-2C4BF9A8D3D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AF40010E-F8C8-404A-82FF-B1A0AE7B82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47F0B46-7623-4305-AEF1-309F386B26D6}" type="slidenum">
              <a:rPr lang="en-GB" smtClean="0"/>
              <a:t>‹#›</a:t>
            </a:fld>
            <a:endParaRPr lang="en-GB"/>
          </a:p>
        </p:txBody>
      </p:sp>
    </p:spTree>
    <p:extLst>
      <p:ext uri="{BB962C8B-B14F-4D97-AF65-F5344CB8AC3E}">
        <p14:creationId xmlns:p14="http://schemas.microsoft.com/office/powerpoint/2010/main" val="2616461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CD3110-32D0-4452-834B-9411AA728368}" type="datetimeFigureOut">
              <a:rPr lang="en-GB" smtClean="0"/>
              <a:t>08/07/2026</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CF7F3D-A76E-462C-91BC-6AD2B2EFE72A}" type="slidenum">
              <a:rPr lang="en-GB" smtClean="0"/>
              <a:t>‹#›</a:t>
            </a:fld>
            <a:endParaRPr lang="en-GB"/>
          </a:p>
        </p:txBody>
      </p:sp>
    </p:spTree>
    <p:extLst>
      <p:ext uri="{BB962C8B-B14F-4D97-AF65-F5344CB8AC3E}">
        <p14:creationId xmlns:p14="http://schemas.microsoft.com/office/powerpoint/2010/main" val="2123135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fld id="{22CF7F3D-A76E-462C-91BC-6AD2B2EFE72A}" type="slidenum">
              <a:rPr lang="en-GB" smtClean="0"/>
              <a:t>5</a:t>
            </a:fld>
            <a:endParaRPr lang="en-GB"/>
          </a:p>
        </p:txBody>
      </p:sp>
    </p:spTree>
    <p:extLst>
      <p:ext uri="{BB962C8B-B14F-4D97-AF65-F5344CB8AC3E}">
        <p14:creationId xmlns:p14="http://schemas.microsoft.com/office/powerpoint/2010/main" val="35430857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B9838CD0-0626-4A28-B004-F509C6BF3056}"/>
              </a:ext>
            </a:extLst>
          </p:cNvPr>
          <p:cNvSpPr/>
          <p:nvPr userDrawn="1"/>
        </p:nvSpPr>
        <p:spPr>
          <a:xfrm>
            <a:off x="-15314" y="275918"/>
            <a:ext cx="9271074" cy="933964"/>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2" name="Rectangle 11">
            <a:extLst>
              <a:ext uri="{FF2B5EF4-FFF2-40B4-BE49-F238E27FC236}">
                <a16:creationId xmlns:a16="http://schemas.microsoft.com/office/drawing/2014/main" id="{2B780003-00DD-4595-9E44-33DCE8987FF6}"/>
              </a:ext>
            </a:extLst>
          </p:cNvPr>
          <p:cNvSpPr/>
          <p:nvPr userDrawn="1"/>
        </p:nvSpPr>
        <p:spPr>
          <a:xfrm rot="5400000">
            <a:off x="6309621" y="3247908"/>
            <a:ext cx="6866877"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6" name="Rectangle 2">
            <a:extLst>
              <a:ext uri="{FF2B5EF4-FFF2-40B4-BE49-F238E27FC236}">
                <a16:creationId xmlns:a16="http://schemas.microsoft.com/office/drawing/2014/main" id="{333A7B9E-DC17-43CF-8093-3192937D4031}"/>
              </a:ext>
            </a:extLst>
          </p:cNvPr>
          <p:cNvSpPr/>
          <p:nvPr userDrawn="1"/>
        </p:nvSpPr>
        <p:spPr>
          <a:xfrm rot="10800000" flipH="1" flipV="1">
            <a:off x="-10158" y="5276446"/>
            <a:ext cx="3139438" cy="866547"/>
          </a:xfrm>
          <a:custGeom>
            <a:avLst/>
            <a:gdLst>
              <a:gd name="connsiteX0" fmla="*/ 0 w 6901416"/>
              <a:gd name="connsiteY0" fmla="*/ 0 h 866547"/>
              <a:gd name="connsiteX1" fmla="*/ 690141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85569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83664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751443 w 6901416"/>
              <a:gd name="connsiteY1" fmla="*/ 0 h 866547"/>
              <a:gd name="connsiteX2" fmla="*/ 6901416 w 6901416"/>
              <a:gd name="connsiteY2" fmla="*/ 866547 h 866547"/>
              <a:gd name="connsiteX3" fmla="*/ 0 w 6901416"/>
              <a:gd name="connsiteY3" fmla="*/ 866547 h 866547"/>
              <a:gd name="connsiteX4" fmla="*/ 0 w 6901416"/>
              <a:gd name="connsiteY4" fmla="*/ 0 h 866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1416" h="866547">
                <a:moveTo>
                  <a:pt x="0" y="0"/>
                </a:moveTo>
                <a:lnTo>
                  <a:pt x="6751443" y="0"/>
                </a:lnTo>
                <a:lnTo>
                  <a:pt x="6901416" y="866547"/>
                </a:lnTo>
                <a:lnTo>
                  <a:pt x="0" y="866547"/>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pic>
        <p:nvPicPr>
          <p:cNvPr id="7" name="Picture 6">
            <a:extLst>
              <a:ext uri="{FF2B5EF4-FFF2-40B4-BE49-F238E27FC236}">
                <a16:creationId xmlns:a16="http://schemas.microsoft.com/office/drawing/2014/main" id="{304EEB8C-27D4-467D-A071-6C028CDF1C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2811" y="5381440"/>
            <a:ext cx="2493010" cy="636237"/>
          </a:xfrm>
          <a:prstGeom prst="rect">
            <a:avLst/>
          </a:prstGeom>
        </p:spPr>
      </p:pic>
      <p:sp>
        <p:nvSpPr>
          <p:cNvPr id="14" name="Freeform: Shape 13">
            <a:extLst>
              <a:ext uri="{FF2B5EF4-FFF2-40B4-BE49-F238E27FC236}">
                <a16:creationId xmlns:a16="http://schemas.microsoft.com/office/drawing/2014/main" id="{0EFCA842-1115-4049-BCE7-1E58DFD1215B}"/>
              </a:ext>
            </a:extLst>
          </p:cNvPr>
          <p:cNvSpPr/>
          <p:nvPr userDrawn="1"/>
        </p:nvSpPr>
        <p:spPr>
          <a:xfrm>
            <a:off x="0" y="2359626"/>
            <a:ext cx="2407920" cy="45127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237159" y="55977"/>
                </a:lnTo>
                <a:lnTo>
                  <a:pt x="1435"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8000"/>
            <a:r>
              <a:rPr lang="en-US" sz="2000" b="1">
                <a:solidFill>
                  <a:srgbClr val="FFFFFF"/>
                </a:solidFill>
                <a:latin typeface="ABeeZee" panose="02000000000000000000" pitchFamily="2" charset="0"/>
                <a:ea typeface="Roboto Slab" pitchFamily="2" charset="0"/>
              </a:rPr>
              <a:t>For Teachers</a:t>
            </a:r>
            <a:endParaRPr lang="en-GB" sz="2400" b="1">
              <a:solidFill>
                <a:srgbClr val="FFFFFF"/>
              </a:solidFill>
              <a:latin typeface="ABeeZee" panose="02000000000000000000" pitchFamily="2" charset="0"/>
              <a:ea typeface="Roboto Slab" pitchFamily="2" charset="0"/>
            </a:endParaRPr>
          </a:p>
        </p:txBody>
      </p:sp>
      <p:sp>
        <p:nvSpPr>
          <p:cNvPr id="8" name="Freeform: Shape 7">
            <a:extLst>
              <a:ext uri="{FF2B5EF4-FFF2-40B4-BE49-F238E27FC236}">
                <a16:creationId xmlns:a16="http://schemas.microsoft.com/office/drawing/2014/main" id="{0C20CABD-5FA7-4156-B213-F0CA6BA96FAC}"/>
              </a:ext>
            </a:extLst>
          </p:cNvPr>
          <p:cNvSpPr/>
          <p:nvPr userDrawn="1"/>
        </p:nvSpPr>
        <p:spPr>
          <a:xfrm>
            <a:off x="1" y="1420852"/>
            <a:ext cx="4606182" cy="685039"/>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 name="connsiteX0" fmla="*/ 1435 w 8566014"/>
              <a:gd name="connsiteY0" fmla="*/ 7820 h 6431769"/>
              <a:gd name="connsiteX1" fmla="*/ 2567 w 8566014"/>
              <a:gd name="connsiteY1" fmla="*/ 6431769 h 6431769"/>
              <a:gd name="connsiteX2" fmla="*/ 8566014 w 8566014"/>
              <a:gd name="connsiteY2" fmla="*/ 6398949 h 6431769"/>
              <a:gd name="connsiteX3" fmla="*/ 8368737 w 8566014"/>
              <a:gd name="connsiteY3" fmla="*/ 0 h 6431769"/>
              <a:gd name="connsiteX4" fmla="*/ 1435 w 8566014"/>
              <a:gd name="connsiteY4" fmla="*/ 7820 h 6431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31769">
                <a:moveTo>
                  <a:pt x="1435" y="7820"/>
                </a:moveTo>
                <a:cubicBezTo>
                  <a:pt x="-3951" y="2149136"/>
                  <a:pt x="7953" y="4290453"/>
                  <a:pt x="2567" y="6431769"/>
                </a:cubicBezTo>
                <a:lnTo>
                  <a:pt x="8566014" y="6398949"/>
                </a:lnTo>
                <a:lnTo>
                  <a:pt x="8368737" y="0"/>
                </a:lnTo>
                <a:lnTo>
                  <a:pt x="1435" y="782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3232"/>
            <a:endParaRPr lang="en-GB">
              <a:solidFill>
                <a:srgbClr val="565656"/>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538964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yout 1">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lstStyle>
            <a:lvl1pPr marL="0" indent="0">
              <a:lnSpc>
                <a:spcPct val="100000"/>
              </a:lnSpc>
              <a:spcBef>
                <a:spcPts val="0"/>
              </a:spcBef>
              <a:buNone/>
              <a:defRPr sz="3000" b="0" baseline="0">
                <a:ln w="12700">
                  <a:solidFill>
                    <a:schemeClr val="bg2"/>
                  </a:solidFill>
                </a:ln>
                <a:solidFill>
                  <a:schemeClr val="bg2"/>
                </a:solidFill>
                <a:latin typeface="ABeeZee" panose="02000000000000000000" pitchFamily="2" charset="0"/>
              </a:defRPr>
            </a:lvl1pPr>
            <a:lvl5pPr>
              <a:defRPr/>
            </a:lvl5pPr>
          </a:lstStyle>
          <a:p>
            <a:pPr lvl="0"/>
            <a:r>
              <a:rPr lang="en-US"/>
              <a:t>Enter Title Here</a:t>
            </a:r>
            <a:endParaRPr lang="en-GB"/>
          </a:p>
        </p:txBody>
      </p:sp>
      <p:sp>
        <p:nvSpPr>
          <p:cNvPr id="27" name="Rectangle 26">
            <a:extLst>
              <a:ext uri="{FF2B5EF4-FFF2-40B4-BE49-F238E27FC236}">
                <a16:creationId xmlns:a16="http://schemas.microsoft.com/office/drawing/2014/main" id="{831734D1-3106-4445-B7AC-84163551E6AB}"/>
              </a:ext>
            </a:extLst>
          </p:cNvPr>
          <p:cNvSpPr/>
          <p:nvPr userDrawn="1"/>
        </p:nvSpPr>
        <p:spPr>
          <a:xfrm rot="5400000">
            <a:off x="6454840" y="3102690"/>
            <a:ext cx="6576440"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grpSp>
        <p:nvGrpSpPr>
          <p:cNvPr id="4" name="Group 3">
            <a:extLst>
              <a:ext uri="{FF2B5EF4-FFF2-40B4-BE49-F238E27FC236}">
                <a16:creationId xmlns:a16="http://schemas.microsoft.com/office/drawing/2014/main" id="{DAAD0B5A-175D-4CB3-9AF8-E21EDA74476D}"/>
              </a:ext>
            </a:extLst>
          </p:cNvPr>
          <p:cNvGrpSpPr/>
          <p:nvPr userDrawn="1"/>
        </p:nvGrpSpPr>
        <p:grpSpPr>
          <a:xfrm>
            <a:off x="8364811" y="-8675"/>
            <a:ext cx="1065321" cy="748952"/>
            <a:chOff x="8364811" y="-8675"/>
            <a:chExt cx="1065321" cy="748952"/>
          </a:xfrm>
        </p:grpSpPr>
        <p:grpSp>
          <p:nvGrpSpPr>
            <p:cNvPr id="13" name="Group 12">
              <a:extLst>
                <a:ext uri="{FF2B5EF4-FFF2-40B4-BE49-F238E27FC236}">
                  <a16:creationId xmlns:a16="http://schemas.microsoft.com/office/drawing/2014/main" id="{0F46827C-CC7B-416D-B165-837620F8A5D0}"/>
                </a:ext>
              </a:extLst>
            </p:cNvPr>
            <p:cNvGrpSpPr/>
            <p:nvPr userDrawn="1"/>
          </p:nvGrpSpPr>
          <p:grpSpPr>
            <a:xfrm>
              <a:off x="8364811" y="-8675"/>
              <a:ext cx="1065321" cy="748952"/>
              <a:chOff x="8354346" y="-8675"/>
              <a:chExt cx="1065321" cy="748952"/>
            </a:xfrm>
          </p:grpSpPr>
          <p:sp>
            <p:nvSpPr>
              <p:cNvPr id="15" name="Freeform: Shape 14">
                <a:extLst>
                  <a:ext uri="{FF2B5EF4-FFF2-40B4-BE49-F238E27FC236}">
                    <a16:creationId xmlns:a16="http://schemas.microsoft.com/office/drawing/2014/main" id="{D2291A0C-10C5-41A8-AFD3-ACF477840BAB}"/>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6BB93381-1BF7-4CA4-BFA5-815416D63C25}"/>
                  </a:ext>
                </a:extLst>
              </p:cNvPr>
              <p:cNvSpPr/>
              <p:nvPr/>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E45C4EF4-5840-4649-8069-6D65BAF0D83E}"/>
                  </a:ext>
                </a:extLst>
              </p:cNvPr>
              <p:cNvSpPr/>
              <p:nvPr/>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pic>
          <p:nvPicPr>
            <p:cNvPr id="3" name="Picture 2" descr="Icon&#10;&#10;Description automatically generated">
              <a:extLst>
                <a:ext uri="{FF2B5EF4-FFF2-40B4-BE49-F238E27FC236}">
                  <a16:creationId xmlns:a16="http://schemas.microsoft.com/office/drawing/2014/main" id="{202A7B19-0191-4B9F-9046-7C5A64E7A6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3596" y="170300"/>
              <a:ext cx="308490" cy="438588"/>
            </a:xfrm>
            <a:prstGeom prst="rect">
              <a:avLst/>
            </a:prstGeom>
          </p:spPr>
        </p:pic>
      </p:grpSp>
    </p:spTree>
    <p:extLst>
      <p:ext uri="{BB962C8B-B14F-4D97-AF65-F5344CB8AC3E}">
        <p14:creationId xmlns:p14="http://schemas.microsoft.com/office/powerpoint/2010/main" val="2793411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2">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52B61A4-802C-4795-B531-6342DDAAC29F}"/>
              </a:ext>
            </a:extLst>
          </p:cNvPr>
          <p:cNvSpPr/>
          <p:nvPr userDrawn="1"/>
        </p:nvSpPr>
        <p:spPr>
          <a:xfrm rot="5400000">
            <a:off x="6454840" y="3102690"/>
            <a:ext cx="6576440"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4" name="Subtitle 8">
            <a:extLst>
              <a:ext uri="{FF2B5EF4-FFF2-40B4-BE49-F238E27FC236}">
                <a16:creationId xmlns:a16="http://schemas.microsoft.com/office/drawing/2014/main" id="{43591439-98C7-4B7A-B4ED-5E7C270C2F7E}"/>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2039114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3: Autumn">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4957C279-D0FE-4860-935F-C55F4C9B8DA2}"/>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30" name="Rectangle 29">
            <a:extLst>
              <a:ext uri="{FF2B5EF4-FFF2-40B4-BE49-F238E27FC236}">
                <a16:creationId xmlns:a16="http://schemas.microsoft.com/office/drawing/2014/main" id="{E3AAD540-1946-4354-A148-CE8D031A048B}"/>
              </a:ext>
            </a:extLst>
          </p:cNvPr>
          <p:cNvSpPr/>
          <p:nvPr userDrawn="1"/>
        </p:nvSpPr>
        <p:spPr>
          <a:xfrm rot="5400000">
            <a:off x="6522310" y="3168893"/>
            <a:ext cx="6582195"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1" name="Rectangle 30">
            <a:extLst>
              <a:ext uri="{FF2B5EF4-FFF2-40B4-BE49-F238E27FC236}">
                <a16:creationId xmlns:a16="http://schemas.microsoft.com/office/drawing/2014/main" id="{2D88A2C8-001F-4418-BEF4-1F3EA8701DE2}"/>
              </a:ext>
            </a:extLst>
          </p:cNvPr>
          <p:cNvSpPr/>
          <p:nvPr userDrawn="1"/>
        </p:nvSpPr>
        <p:spPr>
          <a:xfrm rot="5400000">
            <a:off x="6522017" y="3169410"/>
            <a:ext cx="6582195" cy="22063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3" name="Rectangle 32">
            <a:extLst>
              <a:ext uri="{FF2B5EF4-FFF2-40B4-BE49-F238E27FC236}">
                <a16:creationId xmlns:a16="http://schemas.microsoft.com/office/drawing/2014/main" id="{9E11304F-8817-4BE7-98BB-236BA6600322}"/>
              </a:ext>
            </a:extLst>
          </p:cNvPr>
          <p:cNvSpPr/>
          <p:nvPr userDrawn="1"/>
        </p:nvSpPr>
        <p:spPr>
          <a:xfrm rot="5400000">
            <a:off x="8650085" y="903193"/>
            <a:ext cx="2194560"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15" name="Text Placeholder 2">
            <a:extLst>
              <a:ext uri="{FF2B5EF4-FFF2-40B4-BE49-F238E27FC236}">
                <a16:creationId xmlns:a16="http://schemas.microsoft.com/office/drawing/2014/main" id="{F63A3CC8-2FBD-4435-B4BD-4B71380E8B37}"/>
              </a:ext>
            </a:extLst>
          </p:cNvPr>
          <p:cNvSpPr>
            <a:spLocks noGrp="1"/>
          </p:cNvSpPr>
          <p:nvPr>
            <p:ph type="body" sz="quarter" idx="10" hasCustomPrompt="1"/>
          </p:nvPr>
        </p:nvSpPr>
        <p:spPr>
          <a:xfrm>
            <a:off x="203201" y="234234"/>
            <a:ext cx="7701237" cy="458089"/>
          </a:xfrm>
          <a:prstGeom prst="rect">
            <a:avLst/>
          </a:prstGeom>
        </p:spPr>
        <p:txBody>
          <a:bodyPr anchor="ctr"/>
          <a:lstStyle>
            <a:lvl1pPr marL="0" indent="0">
              <a:lnSpc>
                <a:spcPct val="100000"/>
              </a:lnSpc>
              <a:spcBef>
                <a:spcPts val="0"/>
              </a:spcBef>
              <a:buNone/>
              <a:defRPr sz="3000" b="0" baseline="0">
                <a:ln w="12700">
                  <a:solidFill>
                    <a:schemeClr val="bg2"/>
                  </a:solidFill>
                </a:ln>
                <a:solidFill>
                  <a:schemeClr val="bg2"/>
                </a:solidFill>
                <a:latin typeface="ABeeZee" panose="02000000000000000000" pitchFamily="2" charset="0"/>
              </a:defRPr>
            </a:lvl1pPr>
            <a:lvl5pPr>
              <a:defRPr/>
            </a:lvl5pPr>
          </a:lstStyle>
          <a:p>
            <a:pPr lvl="0"/>
            <a:r>
              <a:rPr lang="en-US"/>
              <a:t>Enter Title Here</a:t>
            </a:r>
            <a:endParaRPr lang="en-GB"/>
          </a:p>
        </p:txBody>
      </p:sp>
      <p:sp>
        <p:nvSpPr>
          <p:cNvPr id="22" name="Subtitle 8">
            <a:extLst>
              <a:ext uri="{FF2B5EF4-FFF2-40B4-BE49-F238E27FC236}">
                <a16:creationId xmlns:a16="http://schemas.microsoft.com/office/drawing/2014/main" id="{BC87AE7C-E272-4C92-877F-7950AA0D31F8}"/>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sp>
        <p:nvSpPr>
          <p:cNvPr id="25" name="Text Placeholder 2">
            <a:extLst>
              <a:ext uri="{FF2B5EF4-FFF2-40B4-BE49-F238E27FC236}">
                <a16:creationId xmlns:a16="http://schemas.microsoft.com/office/drawing/2014/main" id="{48E3DC44-F9AE-4744-B5AB-06F3E6E80914}"/>
              </a:ext>
            </a:extLst>
          </p:cNvPr>
          <p:cNvSpPr>
            <a:spLocks noGrp="1"/>
          </p:cNvSpPr>
          <p:nvPr>
            <p:ph type="body" sz="quarter" idx="11" hasCustomPrompt="1"/>
          </p:nvPr>
        </p:nvSpPr>
        <p:spPr>
          <a:xfrm rot="16200000">
            <a:off x="8650096" y="933611"/>
            <a:ext cx="2177126" cy="309904"/>
          </a:xfrm>
          <a:prstGeom prst="rect">
            <a:avLst/>
          </a:prstGeom>
        </p:spPr>
        <p:txBody>
          <a:bodyPr anchor="ctr"/>
          <a:lstStyle>
            <a:lvl1pPr marL="0" indent="0" algn="ctr">
              <a:lnSpc>
                <a:spcPct val="100000"/>
              </a:lnSpc>
              <a:spcBef>
                <a:spcPts val="0"/>
              </a:spcBef>
              <a:buNone/>
              <a:defRPr sz="1600" b="1" baseline="0">
                <a:ln w="12700">
                  <a:noFill/>
                </a:ln>
                <a:solidFill>
                  <a:schemeClr val="tx1"/>
                </a:solidFill>
                <a:latin typeface="ABeeZee" panose="02000000000000000000" pitchFamily="2" charset="0"/>
              </a:defRPr>
            </a:lvl1pPr>
            <a:lvl5pPr>
              <a:defRPr/>
            </a:lvl5pPr>
          </a:lstStyle>
          <a:p>
            <a:pPr lvl="0"/>
            <a:r>
              <a:rPr lang="en-US"/>
              <a:t>Year [X]: Autumn</a:t>
            </a:r>
            <a:endParaRPr lang="en-GB"/>
          </a:p>
        </p:txBody>
      </p:sp>
      <p:grpSp>
        <p:nvGrpSpPr>
          <p:cNvPr id="24" name="Group 23">
            <a:extLst>
              <a:ext uri="{FF2B5EF4-FFF2-40B4-BE49-F238E27FC236}">
                <a16:creationId xmlns:a16="http://schemas.microsoft.com/office/drawing/2014/main" id="{9FAC1482-810C-4375-9F64-BA519E7A87D3}"/>
              </a:ext>
            </a:extLst>
          </p:cNvPr>
          <p:cNvGrpSpPr/>
          <p:nvPr userDrawn="1"/>
        </p:nvGrpSpPr>
        <p:grpSpPr>
          <a:xfrm>
            <a:off x="8364811" y="-8675"/>
            <a:ext cx="1065321" cy="748952"/>
            <a:chOff x="8364811" y="-8675"/>
            <a:chExt cx="1065321" cy="748952"/>
          </a:xfrm>
        </p:grpSpPr>
        <p:grpSp>
          <p:nvGrpSpPr>
            <p:cNvPr id="26" name="Group 25">
              <a:extLst>
                <a:ext uri="{FF2B5EF4-FFF2-40B4-BE49-F238E27FC236}">
                  <a16:creationId xmlns:a16="http://schemas.microsoft.com/office/drawing/2014/main" id="{A5B06ACF-53F6-48F0-8049-F34CD08C75B2}"/>
                </a:ext>
              </a:extLst>
            </p:cNvPr>
            <p:cNvGrpSpPr/>
            <p:nvPr userDrawn="1"/>
          </p:nvGrpSpPr>
          <p:grpSpPr>
            <a:xfrm>
              <a:off x="8364811" y="-8675"/>
              <a:ext cx="1065321" cy="748952"/>
              <a:chOff x="8354346" y="-8675"/>
              <a:chExt cx="1065321" cy="748952"/>
            </a:xfrm>
          </p:grpSpPr>
          <p:sp>
            <p:nvSpPr>
              <p:cNvPr id="28" name="Freeform: Shape 27">
                <a:extLst>
                  <a:ext uri="{FF2B5EF4-FFF2-40B4-BE49-F238E27FC236}">
                    <a16:creationId xmlns:a16="http://schemas.microsoft.com/office/drawing/2014/main" id="{26D3D269-7F20-4838-B7C5-294615001DFD}"/>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FF3158BC-1C28-4D78-BAAF-1F4E43834C4D}"/>
                  </a:ext>
                </a:extLst>
              </p:cNvPr>
              <p:cNvSpPr/>
              <p:nvPr/>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3E143D21-9059-42EE-94F2-CA89800237DA}"/>
                  </a:ext>
                </a:extLst>
              </p:cNvPr>
              <p:cNvSpPr/>
              <p:nvPr/>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pic>
          <p:nvPicPr>
            <p:cNvPr id="27" name="Picture 26" descr="Icon&#10;&#10;Description automatically generated">
              <a:extLst>
                <a:ext uri="{FF2B5EF4-FFF2-40B4-BE49-F238E27FC236}">
                  <a16:creationId xmlns:a16="http://schemas.microsoft.com/office/drawing/2014/main" id="{08595249-5618-4300-A250-8610278989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3596" y="170300"/>
              <a:ext cx="308490" cy="438588"/>
            </a:xfrm>
            <a:prstGeom prst="rect">
              <a:avLst/>
            </a:prstGeom>
          </p:spPr>
        </p:pic>
      </p:grpSp>
    </p:spTree>
    <p:extLst>
      <p:ext uri="{BB962C8B-B14F-4D97-AF65-F5344CB8AC3E}">
        <p14:creationId xmlns:p14="http://schemas.microsoft.com/office/powerpoint/2010/main" val="3235672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3: Sprin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364F7F9D-7FFB-431D-AF2F-AAC6CC568196}"/>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29" name="Rectangle 28">
            <a:extLst>
              <a:ext uri="{FF2B5EF4-FFF2-40B4-BE49-F238E27FC236}">
                <a16:creationId xmlns:a16="http://schemas.microsoft.com/office/drawing/2014/main" id="{D4262747-9B13-463B-BAA6-FE10F988C00A}"/>
              </a:ext>
            </a:extLst>
          </p:cNvPr>
          <p:cNvSpPr/>
          <p:nvPr userDrawn="1"/>
        </p:nvSpPr>
        <p:spPr>
          <a:xfrm rot="5400000">
            <a:off x="6522310" y="3168893"/>
            <a:ext cx="6582195"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0" name="Rectangle 29">
            <a:extLst>
              <a:ext uri="{FF2B5EF4-FFF2-40B4-BE49-F238E27FC236}">
                <a16:creationId xmlns:a16="http://schemas.microsoft.com/office/drawing/2014/main" id="{567A564C-ACBE-4C14-8D11-6287E4B9EE93}"/>
              </a:ext>
            </a:extLst>
          </p:cNvPr>
          <p:cNvSpPr/>
          <p:nvPr userDrawn="1"/>
        </p:nvSpPr>
        <p:spPr>
          <a:xfrm rot="5400000">
            <a:off x="6522017" y="3172107"/>
            <a:ext cx="6582195" cy="22063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2" name="Rectangle 31">
            <a:extLst>
              <a:ext uri="{FF2B5EF4-FFF2-40B4-BE49-F238E27FC236}">
                <a16:creationId xmlns:a16="http://schemas.microsoft.com/office/drawing/2014/main" id="{16891E85-5FB5-4F09-A97C-DE406486C7C9}"/>
              </a:ext>
            </a:extLst>
          </p:cNvPr>
          <p:cNvSpPr/>
          <p:nvPr userDrawn="1"/>
        </p:nvSpPr>
        <p:spPr>
          <a:xfrm rot="5400000">
            <a:off x="8649500" y="3094868"/>
            <a:ext cx="2194560"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15" name="Text Placeholder 2">
            <a:extLst>
              <a:ext uri="{FF2B5EF4-FFF2-40B4-BE49-F238E27FC236}">
                <a16:creationId xmlns:a16="http://schemas.microsoft.com/office/drawing/2014/main" id="{33C5E11F-61BD-46F6-8978-39D5E7EC7E01}"/>
              </a:ext>
            </a:extLst>
          </p:cNvPr>
          <p:cNvSpPr>
            <a:spLocks noGrp="1"/>
          </p:cNvSpPr>
          <p:nvPr>
            <p:ph type="body" sz="quarter" idx="10" hasCustomPrompt="1"/>
          </p:nvPr>
        </p:nvSpPr>
        <p:spPr>
          <a:xfrm>
            <a:off x="203201" y="234234"/>
            <a:ext cx="7701237" cy="458089"/>
          </a:xfrm>
          <a:prstGeom prst="rect">
            <a:avLst/>
          </a:prstGeom>
        </p:spPr>
        <p:txBody>
          <a:bodyPr anchor="ctr"/>
          <a:lstStyle>
            <a:lvl1pPr marL="0" indent="0">
              <a:lnSpc>
                <a:spcPct val="100000"/>
              </a:lnSpc>
              <a:spcBef>
                <a:spcPts val="0"/>
              </a:spcBef>
              <a:buNone/>
              <a:defRPr sz="3000" b="0" baseline="0">
                <a:ln w="12700">
                  <a:solidFill>
                    <a:schemeClr val="bg2"/>
                  </a:solidFill>
                </a:ln>
                <a:solidFill>
                  <a:schemeClr val="bg2"/>
                </a:solidFill>
                <a:latin typeface="ABeeZee" panose="02000000000000000000" pitchFamily="2" charset="0"/>
              </a:defRPr>
            </a:lvl1pPr>
            <a:lvl5pPr>
              <a:defRPr/>
            </a:lvl5pPr>
          </a:lstStyle>
          <a:p>
            <a:pPr lvl="0"/>
            <a:r>
              <a:rPr lang="en-US"/>
              <a:t>Enter Title Here</a:t>
            </a:r>
            <a:endParaRPr lang="en-GB"/>
          </a:p>
        </p:txBody>
      </p:sp>
      <p:sp>
        <p:nvSpPr>
          <p:cNvPr id="31" name="Subtitle 8">
            <a:extLst>
              <a:ext uri="{FF2B5EF4-FFF2-40B4-BE49-F238E27FC236}">
                <a16:creationId xmlns:a16="http://schemas.microsoft.com/office/drawing/2014/main" id="{FA685C4A-AA2D-41CA-973C-0DFA910EEECC}"/>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sp>
        <p:nvSpPr>
          <p:cNvPr id="24" name="Text Placeholder 2">
            <a:extLst>
              <a:ext uri="{FF2B5EF4-FFF2-40B4-BE49-F238E27FC236}">
                <a16:creationId xmlns:a16="http://schemas.microsoft.com/office/drawing/2014/main" id="{36C1879E-F86C-4C92-87CE-7307A6DB0556}"/>
              </a:ext>
            </a:extLst>
          </p:cNvPr>
          <p:cNvSpPr>
            <a:spLocks noGrp="1"/>
          </p:cNvSpPr>
          <p:nvPr>
            <p:ph type="body" sz="quarter" idx="11" hasCustomPrompt="1"/>
          </p:nvPr>
        </p:nvSpPr>
        <p:spPr>
          <a:xfrm rot="16200000">
            <a:off x="8650096" y="3126649"/>
            <a:ext cx="2177126" cy="309904"/>
          </a:xfrm>
          <a:prstGeom prst="rect">
            <a:avLst/>
          </a:prstGeom>
        </p:spPr>
        <p:txBody>
          <a:bodyPr anchor="ctr"/>
          <a:lstStyle>
            <a:lvl1pPr marL="0" indent="0" algn="ctr">
              <a:lnSpc>
                <a:spcPct val="100000"/>
              </a:lnSpc>
              <a:spcBef>
                <a:spcPts val="0"/>
              </a:spcBef>
              <a:buNone/>
              <a:defRPr sz="1600" b="1" baseline="0">
                <a:ln w="12700">
                  <a:noFill/>
                </a:ln>
                <a:solidFill>
                  <a:schemeClr val="tx1"/>
                </a:solidFill>
                <a:latin typeface="ABeeZee" panose="02000000000000000000" pitchFamily="2" charset="0"/>
              </a:defRPr>
            </a:lvl1pPr>
            <a:lvl5pPr>
              <a:defRPr/>
            </a:lvl5pPr>
          </a:lstStyle>
          <a:p>
            <a:pPr lvl="0"/>
            <a:r>
              <a:rPr lang="en-US"/>
              <a:t>Year [X]: Spring</a:t>
            </a:r>
            <a:endParaRPr lang="en-GB"/>
          </a:p>
        </p:txBody>
      </p:sp>
      <p:grpSp>
        <p:nvGrpSpPr>
          <p:cNvPr id="18" name="Group 17">
            <a:extLst>
              <a:ext uri="{FF2B5EF4-FFF2-40B4-BE49-F238E27FC236}">
                <a16:creationId xmlns:a16="http://schemas.microsoft.com/office/drawing/2014/main" id="{7597A3B3-DD80-4D96-951C-61DE4382F019}"/>
              </a:ext>
            </a:extLst>
          </p:cNvPr>
          <p:cNvGrpSpPr/>
          <p:nvPr userDrawn="1"/>
        </p:nvGrpSpPr>
        <p:grpSpPr>
          <a:xfrm>
            <a:off x="8364811" y="-8675"/>
            <a:ext cx="1065321" cy="748952"/>
            <a:chOff x="8364811" y="-8675"/>
            <a:chExt cx="1065321" cy="748952"/>
          </a:xfrm>
        </p:grpSpPr>
        <p:grpSp>
          <p:nvGrpSpPr>
            <p:cNvPr id="25" name="Group 24">
              <a:extLst>
                <a:ext uri="{FF2B5EF4-FFF2-40B4-BE49-F238E27FC236}">
                  <a16:creationId xmlns:a16="http://schemas.microsoft.com/office/drawing/2014/main" id="{B44252AC-0314-48BC-9239-AD9453787908}"/>
                </a:ext>
              </a:extLst>
            </p:cNvPr>
            <p:cNvGrpSpPr/>
            <p:nvPr userDrawn="1"/>
          </p:nvGrpSpPr>
          <p:grpSpPr>
            <a:xfrm>
              <a:off x="8364811" y="-8675"/>
              <a:ext cx="1065321" cy="748952"/>
              <a:chOff x="8354346" y="-8675"/>
              <a:chExt cx="1065321" cy="748952"/>
            </a:xfrm>
          </p:grpSpPr>
          <p:sp>
            <p:nvSpPr>
              <p:cNvPr id="27" name="Freeform: Shape 26">
                <a:extLst>
                  <a:ext uri="{FF2B5EF4-FFF2-40B4-BE49-F238E27FC236}">
                    <a16:creationId xmlns:a16="http://schemas.microsoft.com/office/drawing/2014/main" id="{D5CF032F-841E-4234-ADBD-F58215635993}"/>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E33102F0-3DBF-4AA2-BD74-E7B564F9438F}"/>
                  </a:ext>
                </a:extLst>
              </p:cNvPr>
              <p:cNvSpPr/>
              <p:nvPr/>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DA79C616-1D19-49AB-B958-F20DF80EEABA}"/>
                  </a:ext>
                </a:extLst>
              </p:cNvPr>
              <p:cNvSpPr/>
              <p:nvPr/>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pic>
          <p:nvPicPr>
            <p:cNvPr id="26" name="Picture 25" descr="Icon&#10;&#10;Description automatically generated">
              <a:extLst>
                <a:ext uri="{FF2B5EF4-FFF2-40B4-BE49-F238E27FC236}">
                  <a16:creationId xmlns:a16="http://schemas.microsoft.com/office/drawing/2014/main" id="{75710114-996D-47D5-A883-8E4F957B69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3596" y="170300"/>
              <a:ext cx="308490" cy="438588"/>
            </a:xfrm>
            <a:prstGeom prst="rect">
              <a:avLst/>
            </a:prstGeom>
          </p:spPr>
        </p:pic>
      </p:grpSp>
    </p:spTree>
    <p:extLst>
      <p:ext uri="{BB962C8B-B14F-4D97-AF65-F5344CB8AC3E}">
        <p14:creationId xmlns:p14="http://schemas.microsoft.com/office/powerpoint/2010/main" val="2496367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3: Summer">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195265FA-A7F8-4502-9C7F-AFAADBF2BAF7}"/>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35" name="Rectangle 34">
            <a:extLst>
              <a:ext uri="{FF2B5EF4-FFF2-40B4-BE49-F238E27FC236}">
                <a16:creationId xmlns:a16="http://schemas.microsoft.com/office/drawing/2014/main" id="{7CC29789-1A03-496E-B582-58E8B87FB828}"/>
              </a:ext>
            </a:extLst>
          </p:cNvPr>
          <p:cNvSpPr/>
          <p:nvPr userDrawn="1"/>
        </p:nvSpPr>
        <p:spPr>
          <a:xfrm rot="5400000">
            <a:off x="6522310" y="3168893"/>
            <a:ext cx="6582195"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6" name="Rectangle 35">
            <a:extLst>
              <a:ext uri="{FF2B5EF4-FFF2-40B4-BE49-F238E27FC236}">
                <a16:creationId xmlns:a16="http://schemas.microsoft.com/office/drawing/2014/main" id="{13FC3646-2EE4-4FAF-90D2-A3928242C367}"/>
              </a:ext>
            </a:extLst>
          </p:cNvPr>
          <p:cNvSpPr/>
          <p:nvPr userDrawn="1"/>
        </p:nvSpPr>
        <p:spPr>
          <a:xfrm rot="5400000">
            <a:off x="6522017" y="3172107"/>
            <a:ext cx="6582195" cy="22063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7" name="Rectangle 36">
            <a:extLst>
              <a:ext uri="{FF2B5EF4-FFF2-40B4-BE49-F238E27FC236}">
                <a16:creationId xmlns:a16="http://schemas.microsoft.com/office/drawing/2014/main" id="{8863FDE2-0AD5-46B2-BD0E-E131EEA68CB9}"/>
              </a:ext>
            </a:extLst>
          </p:cNvPr>
          <p:cNvSpPr/>
          <p:nvPr userDrawn="1"/>
        </p:nvSpPr>
        <p:spPr>
          <a:xfrm rot="5400000">
            <a:off x="8649498" y="5296671"/>
            <a:ext cx="2194560"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16" name="Text Placeholder 2">
            <a:extLst>
              <a:ext uri="{FF2B5EF4-FFF2-40B4-BE49-F238E27FC236}">
                <a16:creationId xmlns:a16="http://schemas.microsoft.com/office/drawing/2014/main" id="{F5FB7B79-1ACF-481C-A9B9-8A0EE7C52C4E}"/>
              </a:ext>
            </a:extLst>
          </p:cNvPr>
          <p:cNvSpPr>
            <a:spLocks noGrp="1"/>
          </p:cNvSpPr>
          <p:nvPr>
            <p:ph type="body" sz="quarter" idx="10" hasCustomPrompt="1"/>
          </p:nvPr>
        </p:nvSpPr>
        <p:spPr>
          <a:xfrm>
            <a:off x="203201" y="234234"/>
            <a:ext cx="7701237" cy="458089"/>
          </a:xfrm>
          <a:prstGeom prst="rect">
            <a:avLst/>
          </a:prstGeom>
        </p:spPr>
        <p:txBody>
          <a:bodyPr anchor="ctr"/>
          <a:lstStyle>
            <a:lvl1pPr marL="0" indent="0">
              <a:lnSpc>
                <a:spcPct val="100000"/>
              </a:lnSpc>
              <a:spcBef>
                <a:spcPts val="0"/>
              </a:spcBef>
              <a:buNone/>
              <a:defRPr sz="3000" b="0" baseline="0">
                <a:ln w="12700">
                  <a:solidFill>
                    <a:schemeClr val="bg2"/>
                  </a:solidFill>
                </a:ln>
                <a:solidFill>
                  <a:schemeClr val="bg2"/>
                </a:solidFill>
                <a:latin typeface="ABeeZee" panose="02000000000000000000" pitchFamily="2" charset="0"/>
              </a:defRPr>
            </a:lvl1pPr>
            <a:lvl5pPr>
              <a:defRPr/>
            </a:lvl5pPr>
          </a:lstStyle>
          <a:p>
            <a:pPr lvl="0"/>
            <a:r>
              <a:rPr lang="en-US"/>
              <a:t>Enter Title Here</a:t>
            </a:r>
            <a:endParaRPr lang="en-GB"/>
          </a:p>
        </p:txBody>
      </p:sp>
      <p:sp>
        <p:nvSpPr>
          <p:cNvPr id="29" name="Subtitle 8">
            <a:extLst>
              <a:ext uri="{FF2B5EF4-FFF2-40B4-BE49-F238E27FC236}">
                <a16:creationId xmlns:a16="http://schemas.microsoft.com/office/drawing/2014/main" id="{41372C21-26B3-44BF-B17D-BDB4CB837A9E}"/>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sp>
        <p:nvSpPr>
          <p:cNvPr id="19" name="Text Placeholder 2">
            <a:extLst>
              <a:ext uri="{FF2B5EF4-FFF2-40B4-BE49-F238E27FC236}">
                <a16:creationId xmlns:a16="http://schemas.microsoft.com/office/drawing/2014/main" id="{4B4753BF-C045-49F5-9660-114F9C1A6E27}"/>
              </a:ext>
            </a:extLst>
          </p:cNvPr>
          <p:cNvSpPr>
            <a:spLocks noGrp="1"/>
          </p:cNvSpPr>
          <p:nvPr>
            <p:ph type="body" sz="quarter" idx="11" hasCustomPrompt="1"/>
          </p:nvPr>
        </p:nvSpPr>
        <p:spPr>
          <a:xfrm rot="16200000">
            <a:off x="8650096" y="5316926"/>
            <a:ext cx="2177126" cy="309904"/>
          </a:xfrm>
          <a:prstGeom prst="rect">
            <a:avLst/>
          </a:prstGeom>
        </p:spPr>
        <p:txBody>
          <a:bodyPr anchor="ctr"/>
          <a:lstStyle>
            <a:lvl1pPr marL="0" indent="0" algn="ctr">
              <a:lnSpc>
                <a:spcPct val="100000"/>
              </a:lnSpc>
              <a:spcBef>
                <a:spcPts val="0"/>
              </a:spcBef>
              <a:buNone/>
              <a:defRPr sz="1600" b="1" baseline="0">
                <a:ln w="12700">
                  <a:noFill/>
                </a:ln>
                <a:solidFill>
                  <a:schemeClr val="tx1"/>
                </a:solidFill>
                <a:latin typeface="ABeeZee" panose="02000000000000000000" pitchFamily="2" charset="0"/>
              </a:defRPr>
            </a:lvl1pPr>
            <a:lvl5pPr>
              <a:defRPr/>
            </a:lvl5pPr>
          </a:lstStyle>
          <a:p>
            <a:pPr lvl="0"/>
            <a:r>
              <a:rPr lang="en-US"/>
              <a:t>Year [X]: Summer</a:t>
            </a:r>
            <a:endParaRPr lang="en-GB"/>
          </a:p>
        </p:txBody>
      </p:sp>
      <p:grpSp>
        <p:nvGrpSpPr>
          <p:cNvPr id="17" name="Group 16">
            <a:extLst>
              <a:ext uri="{FF2B5EF4-FFF2-40B4-BE49-F238E27FC236}">
                <a16:creationId xmlns:a16="http://schemas.microsoft.com/office/drawing/2014/main" id="{CD150508-D524-4BD4-A110-C3D3120A37D5}"/>
              </a:ext>
            </a:extLst>
          </p:cNvPr>
          <p:cNvGrpSpPr/>
          <p:nvPr userDrawn="1"/>
        </p:nvGrpSpPr>
        <p:grpSpPr>
          <a:xfrm>
            <a:off x="8364811" y="-8675"/>
            <a:ext cx="1065321" cy="748952"/>
            <a:chOff x="8364811" y="-8675"/>
            <a:chExt cx="1065321" cy="748952"/>
          </a:xfrm>
        </p:grpSpPr>
        <p:grpSp>
          <p:nvGrpSpPr>
            <p:cNvPr id="20" name="Group 19">
              <a:extLst>
                <a:ext uri="{FF2B5EF4-FFF2-40B4-BE49-F238E27FC236}">
                  <a16:creationId xmlns:a16="http://schemas.microsoft.com/office/drawing/2014/main" id="{C73D1839-2A8B-46EB-B917-C5AABDDBC2C1}"/>
                </a:ext>
              </a:extLst>
            </p:cNvPr>
            <p:cNvGrpSpPr/>
            <p:nvPr userDrawn="1"/>
          </p:nvGrpSpPr>
          <p:grpSpPr>
            <a:xfrm>
              <a:off x="8364811" y="-8675"/>
              <a:ext cx="1065321" cy="748952"/>
              <a:chOff x="8354346" y="-8675"/>
              <a:chExt cx="1065321" cy="748952"/>
            </a:xfrm>
          </p:grpSpPr>
          <p:sp>
            <p:nvSpPr>
              <p:cNvPr id="22" name="Freeform: Shape 21">
                <a:extLst>
                  <a:ext uri="{FF2B5EF4-FFF2-40B4-BE49-F238E27FC236}">
                    <a16:creationId xmlns:a16="http://schemas.microsoft.com/office/drawing/2014/main" id="{4AECE3A6-2668-4471-8C43-F64CB9D4B0C9}"/>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1E49D769-6271-476D-A920-E77CBBE8B6DF}"/>
                  </a:ext>
                </a:extLst>
              </p:cNvPr>
              <p:cNvSpPr/>
              <p:nvPr/>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51B48E31-15DC-42D1-89D1-62F8CE6BC872}"/>
                  </a:ext>
                </a:extLst>
              </p:cNvPr>
              <p:cNvSpPr/>
              <p:nvPr/>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pic>
          <p:nvPicPr>
            <p:cNvPr id="21" name="Picture 20" descr="Icon&#10;&#10;Description automatically generated">
              <a:extLst>
                <a:ext uri="{FF2B5EF4-FFF2-40B4-BE49-F238E27FC236}">
                  <a16:creationId xmlns:a16="http://schemas.microsoft.com/office/drawing/2014/main" id="{CE08149C-52F3-4C6C-AFDB-965A07ECFE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3596" y="170300"/>
              <a:ext cx="308490" cy="438588"/>
            </a:xfrm>
            <a:prstGeom prst="rect">
              <a:avLst/>
            </a:prstGeom>
          </p:spPr>
        </p:pic>
      </p:grpSp>
    </p:spTree>
    <p:extLst>
      <p:ext uri="{BB962C8B-B14F-4D97-AF65-F5344CB8AC3E}">
        <p14:creationId xmlns:p14="http://schemas.microsoft.com/office/powerpoint/2010/main" val="2366520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Layout 3: Sprin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364F7F9D-7FFB-431D-AF2F-AAC6CC568196}"/>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29" name="Rectangle 28">
            <a:extLst>
              <a:ext uri="{FF2B5EF4-FFF2-40B4-BE49-F238E27FC236}">
                <a16:creationId xmlns:a16="http://schemas.microsoft.com/office/drawing/2014/main" id="{D4262747-9B13-463B-BAA6-FE10F988C00A}"/>
              </a:ext>
            </a:extLst>
          </p:cNvPr>
          <p:cNvSpPr/>
          <p:nvPr userDrawn="1"/>
        </p:nvSpPr>
        <p:spPr>
          <a:xfrm rot="5400000">
            <a:off x="6522310" y="3168893"/>
            <a:ext cx="6582195"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0" name="Rectangle 29">
            <a:extLst>
              <a:ext uri="{FF2B5EF4-FFF2-40B4-BE49-F238E27FC236}">
                <a16:creationId xmlns:a16="http://schemas.microsoft.com/office/drawing/2014/main" id="{567A564C-ACBE-4C14-8D11-6287E4B9EE93}"/>
              </a:ext>
            </a:extLst>
          </p:cNvPr>
          <p:cNvSpPr/>
          <p:nvPr userDrawn="1"/>
        </p:nvSpPr>
        <p:spPr>
          <a:xfrm rot="5400000">
            <a:off x="6522017" y="3172107"/>
            <a:ext cx="6582195" cy="22063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2" name="Rectangle 31">
            <a:extLst>
              <a:ext uri="{FF2B5EF4-FFF2-40B4-BE49-F238E27FC236}">
                <a16:creationId xmlns:a16="http://schemas.microsoft.com/office/drawing/2014/main" id="{16891E85-5FB5-4F09-A97C-DE406486C7C9}"/>
              </a:ext>
            </a:extLst>
          </p:cNvPr>
          <p:cNvSpPr/>
          <p:nvPr userDrawn="1"/>
        </p:nvSpPr>
        <p:spPr>
          <a:xfrm rot="5400000">
            <a:off x="8649500" y="3094868"/>
            <a:ext cx="2194560"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15" name="Text Placeholder 2">
            <a:extLst>
              <a:ext uri="{FF2B5EF4-FFF2-40B4-BE49-F238E27FC236}">
                <a16:creationId xmlns:a16="http://schemas.microsoft.com/office/drawing/2014/main" id="{33C5E11F-61BD-46F6-8978-39D5E7EC7E01}"/>
              </a:ext>
            </a:extLst>
          </p:cNvPr>
          <p:cNvSpPr>
            <a:spLocks noGrp="1"/>
          </p:cNvSpPr>
          <p:nvPr>
            <p:ph type="body" sz="quarter" idx="10" hasCustomPrompt="1"/>
          </p:nvPr>
        </p:nvSpPr>
        <p:spPr>
          <a:xfrm>
            <a:off x="203201" y="234234"/>
            <a:ext cx="7701237" cy="458089"/>
          </a:xfrm>
          <a:prstGeom prst="rect">
            <a:avLst/>
          </a:prstGeom>
        </p:spPr>
        <p:txBody>
          <a:bodyPr anchor="ctr"/>
          <a:lstStyle>
            <a:lvl1pPr marL="0" indent="0">
              <a:lnSpc>
                <a:spcPct val="100000"/>
              </a:lnSpc>
              <a:spcBef>
                <a:spcPts val="0"/>
              </a:spcBef>
              <a:buNone/>
              <a:defRPr sz="3000" b="0" baseline="0">
                <a:ln w="12700">
                  <a:solidFill>
                    <a:schemeClr val="bg2"/>
                  </a:solidFill>
                </a:ln>
                <a:solidFill>
                  <a:schemeClr val="bg2"/>
                </a:solidFill>
                <a:latin typeface="ABeeZee" panose="02000000000000000000" pitchFamily="2" charset="0"/>
              </a:defRPr>
            </a:lvl1pPr>
            <a:lvl5pPr>
              <a:defRPr/>
            </a:lvl5pPr>
          </a:lstStyle>
          <a:p>
            <a:pPr lvl="0"/>
            <a:r>
              <a:rPr lang="en-US"/>
              <a:t>Enter Title Here</a:t>
            </a:r>
            <a:endParaRPr lang="en-GB"/>
          </a:p>
        </p:txBody>
      </p:sp>
      <p:sp>
        <p:nvSpPr>
          <p:cNvPr id="31" name="Subtitle 8">
            <a:extLst>
              <a:ext uri="{FF2B5EF4-FFF2-40B4-BE49-F238E27FC236}">
                <a16:creationId xmlns:a16="http://schemas.microsoft.com/office/drawing/2014/main" id="{FA685C4A-AA2D-41CA-973C-0DFA910EEECC}"/>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sp>
        <p:nvSpPr>
          <p:cNvPr id="18" name="TextBox 17">
            <a:extLst>
              <a:ext uri="{FF2B5EF4-FFF2-40B4-BE49-F238E27FC236}">
                <a16:creationId xmlns:a16="http://schemas.microsoft.com/office/drawing/2014/main" id="{30D99B84-59C6-4BF8-9B15-04C236AF8614}"/>
              </a:ext>
            </a:extLst>
          </p:cNvPr>
          <p:cNvSpPr txBox="1"/>
          <p:nvPr userDrawn="1"/>
        </p:nvSpPr>
        <p:spPr>
          <a:xfrm rot="16200000">
            <a:off x="8658004" y="3118869"/>
            <a:ext cx="2161310"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a:solidFill>
                  <a:schemeClr val="tx1"/>
                </a:solidFill>
                <a:latin typeface="ABeeZee" panose="02000000000000000000" pitchFamily="2" charset="0"/>
              </a:rPr>
              <a:t>Year 6: Spring</a:t>
            </a:r>
            <a:endParaRPr lang="en-GB" sz="1600" b="1">
              <a:solidFill>
                <a:schemeClr val="tx1"/>
              </a:solidFill>
              <a:latin typeface="ABeeZee" panose="02000000000000000000" pitchFamily="2" charset="0"/>
            </a:endParaRPr>
          </a:p>
        </p:txBody>
      </p:sp>
      <p:grpSp>
        <p:nvGrpSpPr>
          <p:cNvPr id="17" name="Group 16">
            <a:extLst>
              <a:ext uri="{FF2B5EF4-FFF2-40B4-BE49-F238E27FC236}">
                <a16:creationId xmlns:a16="http://schemas.microsoft.com/office/drawing/2014/main" id="{DA3A6099-2630-4EBE-9B30-E52C2EC62E49}"/>
              </a:ext>
            </a:extLst>
          </p:cNvPr>
          <p:cNvGrpSpPr/>
          <p:nvPr userDrawn="1"/>
        </p:nvGrpSpPr>
        <p:grpSpPr>
          <a:xfrm>
            <a:off x="8354346" y="-8676"/>
            <a:ext cx="1065321" cy="748952"/>
            <a:chOff x="7607201" y="-8675"/>
            <a:chExt cx="1065321" cy="748952"/>
          </a:xfrm>
        </p:grpSpPr>
        <p:grpSp>
          <p:nvGrpSpPr>
            <p:cNvPr id="19" name="Group 18">
              <a:extLst>
                <a:ext uri="{FF2B5EF4-FFF2-40B4-BE49-F238E27FC236}">
                  <a16:creationId xmlns:a16="http://schemas.microsoft.com/office/drawing/2014/main" id="{203FB4D0-B526-437C-8465-D65E85AAF9E8}"/>
                </a:ext>
              </a:extLst>
            </p:cNvPr>
            <p:cNvGrpSpPr/>
            <p:nvPr userDrawn="1"/>
          </p:nvGrpSpPr>
          <p:grpSpPr>
            <a:xfrm>
              <a:off x="7607201" y="-8675"/>
              <a:ext cx="1065321" cy="748952"/>
              <a:chOff x="8354346" y="-8675"/>
              <a:chExt cx="1065321" cy="748952"/>
            </a:xfrm>
          </p:grpSpPr>
          <p:sp>
            <p:nvSpPr>
              <p:cNvPr id="21" name="Freeform: Shape 20">
                <a:extLst>
                  <a:ext uri="{FF2B5EF4-FFF2-40B4-BE49-F238E27FC236}">
                    <a16:creationId xmlns:a16="http://schemas.microsoft.com/office/drawing/2014/main" id="{26DE300E-5D70-41B0-8CC4-008D4E6838AB}"/>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2" name="Oval 21">
                <a:extLst>
                  <a:ext uri="{FF2B5EF4-FFF2-40B4-BE49-F238E27FC236}">
                    <a16:creationId xmlns:a16="http://schemas.microsoft.com/office/drawing/2014/main" id="{59EBDE30-5D1E-4B41-9DAF-D21F6CFF3C7C}"/>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3" name="Oval 22">
                <a:extLst>
                  <a:ext uri="{FF2B5EF4-FFF2-40B4-BE49-F238E27FC236}">
                    <a16:creationId xmlns:a16="http://schemas.microsoft.com/office/drawing/2014/main" id="{F13A1B6E-7E39-4534-B019-B44168BA36C5}"/>
                  </a:ext>
                </a:extLst>
              </p:cNvPr>
              <p:cNvSpPr/>
              <p:nvPr userDrawn="1"/>
            </p:nvSpPr>
            <p:spPr>
              <a:xfrm>
                <a:off x="8620637" y="103820"/>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pic>
          <p:nvPicPr>
            <p:cNvPr id="20" name="Picture 19" descr="Icon&#10;&#10;Description automatically generated">
              <a:extLst>
                <a:ext uri="{FF2B5EF4-FFF2-40B4-BE49-F238E27FC236}">
                  <a16:creationId xmlns:a16="http://schemas.microsoft.com/office/drawing/2014/main" id="{00DB8D88-B3FE-43F3-8A61-E88155B886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85900" y="159275"/>
              <a:ext cx="328851" cy="519330"/>
            </a:xfrm>
            <a:prstGeom prst="rect">
              <a:avLst/>
            </a:prstGeom>
          </p:spPr>
        </p:pic>
      </p:grpSp>
    </p:spTree>
    <p:extLst>
      <p:ext uri="{BB962C8B-B14F-4D97-AF65-F5344CB8AC3E}">
        <p14:creationId xmlns:p14="http://schemas.microsoft.com/office/powerpoint/2010/main" val="3003965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Layout 1">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FBFDACAE-FFCA-4540-B02E-7784428003E3}"/>
              </a:ext>
            </a:extLst>
          </p:cNvPr>
          <p:cNvSpPr/>
          <p:nvPr userDrawn="1"/>
        </p:nvSpPr>
        <p:spPr>
          <a:xfrm>
            <a:off x="-15314" y="186280"/>
            <a:ext cx="7702522"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386319" cy="458089"/>
          </a:xfrm>
          <a:prstGeom prst="rect">
            <a:avLst/>
          </a:prstGeom>
        </p:spPr>
        <p:txBody>
          <a:bodyPr anchor="ctr"/>
          <a:lstStyle>
            <a:lvl1pPr marL="0" indent="0">
              <a:lnSpc>
                <a:spcPct val="100000"/>
              </a:lnSpc>
              <a:spcBef>
                <a:spcPts val="0"/>
              </a:spcBef>
              <a:buNone/>
              <a:defRPr sz="3000" b="0" baseline="0">
                <a:ln w="12700">
                  <a:solidFill>
                    <a:schemeClr val="bg2"/>
                  </a:solidFill>
                </a:ln>
                <a:solidFill>
                  <a:schemeClr val="bg2"/>
                </a:solidFill>
                <a:latin typeface="ABeeZee" panose="020B0604020202020204" charset="0"/>
              </a:defRPr>
            </a:lvl1pPr>
            <a:lvl5pPr>
              <a:defRPr/>
            </a:lvl5pPr>
          </a:lstStyle>
          <a:p>
            <a:pPr lvl="0"/>
            <a:r>
              <a:rPr lang="en-US"/>
              <a:t>Enter Title Here</a:t>
            </a:r>
            <a:endParaRPr lang="en-GB"/>
          </a:p>
        </p:txBody>
      </p:sp>
      <p:sp>
        <p:nvSpPr>
          <p:cNvPr id="27" name="Rectangle 26">
            <a:extLst>
              <a:ext uri="{FF2B5EF4-FFF2-40B4-BE49-F238E27FC236}">
                <a16:creationId xmlns:a16="http://schemas.microsoft.com/office/drawing/2014/main" id="{831734D1-3106-4445-B7AC-84163551E6AB}"/>
              </a:ext>
            </a:extLst>
          </p:cNvPr>
          <p:cNvSpPr/>
          <p:nvPr userDrawn="1"/>
        </p:nvSpPr>
        <p:spPr>
          <a:xfrm rot="5400000">
            <a:off x="6454840" y="3102690"/>
            <a:ext cx="6576440"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B0604020202020204"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B0604020202020204" charset="0"/>
                <a:ea typeface="Roboto" panose="02000000000000000000" pitchFamily="2" charset="0"/>
                <a:cs typeface="Times New Roman" panose="02020603050405020304" pitchFamily="18" charset="0"/>
              </a:rPr>
              <a:t> </a:t>
            </a:r>
            <a:endParaRPr lang="en-GB" sz="1050">
              <a:solidFill>
                <a:schemeClr val="bg2"/>
              </a:solidFill>
              <a:latin typeface="ABeeZee" panose="020B0604020202020204" charset="0"/>
              <a:ea typeface="Roboto" panose="02000000000000000000" pitchFamily="2" charset="0"/>
              <a:cs typeface="Times New Roman" panose="02020603050405020304" pitchFamily="18" charset="0"/>
            </a:endParaRPr>
          </a:p>
        </p:txBody>
      </p:sp>
      <p:sp>
        <p:nvSpPr>
          <p:cNvPr id="23" name="Freeform: Shape 22">
            <a:extLst>
              <a:ext uri="{FF2B5EF4-FFF2-40B4-BE49-F238E27FC236}">
                <a16:creationId xmlns:a16="http://schemas.microsoft.com/office/drawing/2014/main" id="{D62ACE61-AEFC-4173-A16A-57A130848E54}"/>
              </a:ext>
            </a:extLst>
          </p:cNvPr>
          <p:cNvSpPr/>
          <p:nvPr userDrawn="1"/>
        </p:nvSpPr>
        <p:spPr>
          <a:xfrm rot="16200000">
            <a:off x="8254229" y="-433098"/>
            <a:ext cx="748952" cy="1597393"/>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latin typeface="ABeeZee" panose="020B0604020202020204" charset="0"/>
            </a:endParaRPr>
          </a:p>
        </p:txBody>
      </p:sp>
      <p:sp>
        <p:nvSpPr>
          <p:cNvPr id="26" name="Oval 25">
            <a:extLst>
              <a:ext uri="{FF2B5EF4-FFF2-40B4-BE49-F238E27FC236}">
                <a16:creationId xmlns:a16="http://schemas.microsoft.com/office/drawing/2014/main" id="{1707D217-2AB5-46E8-9C12-4504461C9626}"/>
              </a:ext>
            </a:extLst>
          </p:cNvPr>
          <p:cNvSpPr/>
          <p:nvPr userDrawn="1"/>
        </p:nvSpPr>
        <p:spPr>
          <a:xfrm>
            <a:off x="8699410" y="103618"/>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ABeeZee" panose="020B0604020202020204" charset="0"/>
              <a:ea typeface="+mn-ea"/>
              <a:cs typeface="+mn-cs"/>
            </a:endParaRPr>
          </a:p>
        </p:txBody>
      </p:sp>
      <p:sp>
        <p:nvSpPr>
          <p:cNvPr id="2" name="Oval 1">
            <a:extLst>
              <a:ext uri="{FF2B5EF4-FFF2-40B4-BE49-F238E27FC236}">
                <a16:creationId xmlns:a16="http://schemas.microsoft.com/office/drawing/2014/main" id="{EB8327A5-457F-85C2-D67B-0540EF614D2A}"/>
              </a:ext>
            </a:extLst>
          </p:cNvPr>
          <p:cNvSpPr/>
          <p:nvPr userDrawn="1"/>
        </p:nvSpPr>
        <p:spPr>
          <a:xfrm>
            <a:off x="8003958" y="103407"/>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ABeeZee" panose="020B0604020202020204" charset="0"/>
              <a:ea typeface="+mn-ea"/>
              <a:cs typeface="+mn-cs"/>
            </a:endParaRPr>
          </a:p>
        </p:txBody>
      </p:sp>
      <p:pic>
        <p:nvPicPr>
          <p:cNvPr id="22" name="Picture 21" descr="A picture containing arrow&#10;&#10;Description automatically generated">
            <a:extLst>
              <a:ext uri="{FF2B5EF4-FFF2-40B4-BE49-F238E27FC236}">
                <a16:creationId xmlns:a16="http://schemas.microsoft.com/office/drawing/2014/main" id="{E476EE72-793F-4906-B589-FA2D86DFAF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10307" y="168699"/>
            <a:ext cx="308090" cy="434175"/>
          </a:xfrm>
          <a:prstGeom prst="rect">
            <a:avLst/>
          </a:prstGeom>
        </p:spPr>
      </p:pic>
    </p:spTree>
    <p:extLst>
      <p:ext uri="{BB962C8B-B14F-4D97-AF65-F5344CB8AC3E}">
        <p14:creationId xmlns:p14="http://schemas.microsoft.com/office/powerpoint/2010/main" val="1028848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B9838CD0-0626-4A28-B004-F509C6BF3056}"/>
              </a:ext>
            </a:extLst>
          </p:cNvPr>
          <p:cNvSpPr/>
          <p:nvPr userDrawn="1"/>
        </p:nvSpPr>
        <p:spPr>
          <a:xfrm>
            <a:off x="-15314" y="275918"/>
            <a:ext cx="9271074" cy="933964"/>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2" name="Rectangle 11">
            <a:extLst>
              <a:ext uri="{FF2B5EF4-FFF2-40B4-BE49-F238E27FC236}">
                <a16:creationId xmlns:a16="http://schemas.microsoft.com/office/drawing/2014/main" id="{2B780003-00DD-4595-9E44-33DCE8987FF6}"/>
              </a:ext>
            </a:extLst>
          </p:cNvPr>
          <p:cNvSpPr/>
          <p:nvPr userDrawn="1"/>
        </p:nvSpPr>
        <p:spPr>
          <a:xfrm rot="5400000">
            <a:off x="6309621" y="3247908"/>
            <a:ext cx="6866877"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6" name="Rectangle 2">
            <a:extLst>
              <a:ext uri="{FF2B5EF4-FFF2-40B4-BE49-F238E27FC236}">
                <a16:creationId xmlns:a16="http://schemas.microsoft.com/office/drawing/2014/main" id="{333A7B9E-DC17-43CF-8093-3192937D4031}"/>
              </a:ext>
            </a:extLst>
          </p:cNvPr>
          <p:cNvSpPr/>
          <p:nvPr userDrawn="1"/>
        </p:nvSpPr>
        <p:spPr>
          <a:xfrm rot="10800000" flipH="1" flipV="1">
            <a:off x="-10158" y="5276446"/>
            <a:ext cx="3139438" cy="866547"/>
          </a:xfrm>
          <a:custGeom>
            <a:avLst/>
            <a:gdLst>
              <a:gd name="connsiteX0" fmla="*/ 0 w 6901416"/>
              <a:gd name="connsiteY0" fmla="*/ 0 h 866547"/>
              <a:gd name="connsiteX1" fmla="*/ 690141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85569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83664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751443 w 6901416"/>
              <a:gd name="connsiteY1" fmla="*/ 0 h 866547"/>
              <a:gd name="connsiteX2" fmla="*/ 6901416 w 6901416"/>
              <a:gd name="connsiteY2" fmla="*/ 866547 h 866547"/>
              <a:gd name="connsiteX3" fmla="*/ 0 w 6901416"/>
              <a:gd name="connsiteY3" fmla="*/ 866547 h 866547"/>
              <a:gd name="connsiteX4" fmla="*/ 0 w 6901416"/>
              <a:gd name="connsiteY4" fmla="*/ 0 h 866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1416" h="866547">
                <a:moveTo>
                  <a:pt x="0" y="0"/>
                </a:moveTo>
                <a:lnTo>
                  <a:pt x="6751443" y="0"/>
                </a:lnTo>
                <a:lnTo>
                  <a:pt x="6901416" y="866547"/>
                </a:lnTo>
                <a:lnTo>
                  <a:pt x="0" y="866547"/>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latin typeface="United Curriculum" panose="020B0604020202020204" charset="0"/>
            </a:endParaRPr>
          </a:p>
        </p:txBody>
      </p:sp>
      <p:pic>
        <p:nvPicPr>
          <p:cNvPr id="7" name="Picture 6">
            <a:extLst>
              <a:ext uri="{FF2B5EF4-FFF2-40B4-BE49-F238E27FC236}">
                <a16:creationId xmlns:a16="http://schemas.microsoft.com/office/drawing/2014/main" id="{304EEB8C-27D4-467D-A071-6C028CDF1C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2811" y="5381440"/>
            <a:ext cx="2493010" cy="636237"/>
          </a:xfrm>
          <a:prstGeom prst="rect">
            <a:avLst/>
          </a:prstGeom>
        </p:spPr>
      </p:pic>
      <p:sp>
        <p:nvSpPr>
          <p:cNvPr id="14" name="Freeform: Shape 13">
            <a:extLst>
              <a:ext uri="{FF2B5EF4-FFF2-40B4-BE49-F238E27FC236}">
                <a16:creationId xmlns:a16="http://schemas.microsoft.com/office/drawing/2014/main" id="{0EFCA842-1115-4049-BCE7-1E58DFD1215B}"/>
              </a:ext>
            </a:extLst>
          </p:cNvPr>
          <p:cNvSpPr/>
          <p:nvPr userDrawn="1"/>
        </p:nvSpPr>
        <p:spPr>
          <a:xfrm>
            <a:off x="0" y="2359626"/>
            <a:ext cx="5597236" cy="45127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237159" y="55977"/>
                </a:lnTo>
                <a:lnTo>
                  <a:pt x="1435"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8000"/>
            <a:r>
              <a:rPr lang="en-US" sz="2000" b="1">
                <a:solidFill>
                  <a:srgbClr val="FFFFFF"/>
                </a:solidFill>
                <a:latin typeface="United Curriculum" panose="020B0604020202020204" charset="0"/>
                <a:ea typeface="Roboto Slab" pitchFamily="2" charset="0"/>
              </a:rPr>
              <a:t>Information for school websites</a:t>
            </a:r>
            <a:endParaRPr lang="en-GB" sz="2400" b="1">
              <a:solidFill>
                <a:srgbClr val="FFFFFF"/>
              </a:solidFill>
              <a:latin typeface="United Curriculum" panose="020B0604020202020204" charset="0"/>
              <a:ea typeface="Roboto Slab" pitchFamily="2" charset="0"/>
            </a:endParaRPr>
          </a:p>
        </p:txBody>
      </p:sp>
      <p:sp>
        <p:nvSpPr>
          <p:cNvPr id="8" name="Freeform: Shape 7">
            <a:extLst>
              <a:ext uri="{FF2B5EF4-FFF2-40B4-BE49-F238E27FC236}">
                <a16:creationId xmlns:a16="http://schemas.microsoft.com/office/drawing/2014/main" id="{0C20CABD-5FA7-4156-B213-F0CA6BA96FAC}"/>
              </a:ext>
            </a:extLst>
          </p:cNvPr>
          <p:cNvSpPr/>
          <p:nvPr userDrawn="1"/>
        </p:nvSpPr>
        <p:spPr>
          <a:xfrm>
            <a:off x="1" y="1420852"/>
            <a:ext cx="6021976" cy="685039"/>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 name="connsiteX0" fmla="*/ 1435 w 8566014"/>
              <a:gd name="connsiteY0" fmla="*/ 7820 h 6431769"/>
              <a:gd name="connsiteX1" fmla="*/ 2567 w 8566014"/>
              <a:gd name="connsiteY1" fmla="*/ 6431769 h 6431769"/>
              <a:gd name="connsiteX2" fmla="*/ 8566014 w 8566014"/>
              <a:gd name="connsiteY2" fmla="*/ 6398949 h 6431769"/>
              <a:gd name="connsiteX3" fmla="*/ 8368737 w 8566014"/>
              <a:gd name="connsiteY3" fmla="*/ 0 h 6431769"/>
              <a:gd name="connsiteX4" fmla="*/ 1435 w 8566014"/>
              <a:gd name="connsiteY4" fmla="*/ 7820 h 6431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31769">
                <a:moveTo>
                  <a:pt x="1435" y="7820"/>
                </a:moveTo>
                <a:cubicBezTo>
                  <a:pt x="-3951" y="2149136"/>
                  <a:pt x="7953" y="4290453"/>
                  <a:pt x="2567" y="6431769"/>
                </a:cubicBezTo>
                <a:lnTo>
                  <a:pt x="8566014" y="6398949"/>
                </a:lnTo>
                <a:lnTo>
                  <a:pt x="8368737" y="0"/>
                </a:lnTo>
                <a:lnTo>
                  <a:pt x="1435" y="782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3232"/>
            <a:endParaRPr lang="en-GB">
              <a:solidFill>
                <a:srgbClr val="565656"/>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1182188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image" Target="../media/image2.png"/><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87A861E6-1372-43CB-BD5A-76FD71DD5CC2}"/>
              </a:ext>
            </a:extLst>
          </p:cNvPr>
          <p:cNvSpPr/>
          <p:nvPr userDrawn="1"/>
        </p:nvSpPr>
        <p:spPr>
          <a:xfrm>
            <a:off x="0" y="0"/>
            <a:ext cx="9921315" cy="6858000"/>
          </a:xfrm>
          <a:custGeom>
            <a:avLst/>
            <a:gdLst>
              <a:gd name="connsiteX0" fmla="*/ 0 w 9921315"/>
              <a:gd name="connsiteY0" fmla="*/ 0 h 6858000"/>
              <a:gd name="connsiteX1" fmla="*/ 9921315 w 9921315"/>
              <a:gd name="connsiteY1" fmla="*/ 0 h 6858000"/>
              <a:gd name="connsiteX2" fmla="*/ 9921315 w 9921315"/>
              <a:gd name="connsiteY2" fmla="*/ 6858000 h 6858000"/>
              <a:gd name="connsiteX3" fmla="*/ 0 w 9921315"/>
              <a:gd name="connsiteY3" fmla="*/ 6858000 h 6858000"/>
              <a:gd name="connsiteX4" fmla="*/ 0 w 9921315"/>
              <a:gd name="connsiteY4" fmla="*/ 0 h 6858000"/>
              <a:gd name="connsiteX5" fmla="*/ 94716 w 9921315"/>
              <a:gd name="connsiteY5" fmla="*/ 92308 h 6858000"/>
              <a:gd name="connsiteX6" fmla="*/ 94716 w 9921315"/>
              <a:gd name="connsiteY6" fmla="*/ 6771640 h 6858000"/>
              <a:gd name="connsiteX7" fmla="*/ 9811285 w 9921315"/>
              <a:gd name="connsiteY7" fmla="*/ 6771640 h 6858000"/>
              <a:gd name="connsiteX8" fmla="*/ 9811285 w 9921315"/>
              <a:gd name="connsiteY8" fmla="*/ 92308 h 6858000"/>
              <a:gd name="connsiteX9" fmla="*/ 94716 w 9921315"/>
              <a:gd name="connsiteY9" fmla="*/ 923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1315" h="6858000">
                <a:moveTo>
                  <a:pt x="0" y="0"/>
                </a:moveTo>
                <a:lnTo>
                  <a:pt x="9921315" y="0"/>
                </a:lnTo>
                <a:lnTo>
                  <a:pt x="9921315" y="6858000"/>
                </a:lnTo>
                <a:lnTo>
                  <a:pt x="0" y="6858000"/>
                </a:lnTo>
                <a:lnTo>
                  <a:pt x="0" y="0"/>
                </a:lnTo>
                <a:close/>
                <a:moveTo>
                  <a:pt x="94716" y="92308"/>
                </a:moveTo>
                <a:lnTo>
                  <a:pt x="94716" y="6771640"/>
                </a:lnTo>
                <a:lnTo>
                  <a:pt x="9811285" y="6771640"/>
                </a:lnTo>
                <a:lnTo>
                  <a:pt x="9811285" y="92308"/>
                </a:lnTo>
                <a:lnTo>
                  <a:pt x="94716" y="92308"/>
                </a:lnTo>
                <a:close/>
              </a:path>
            </a:pathLst>
          </a:cu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2943083038"/>
      </p:ext>
    </p:extLst>
  </p:cSld>
  <p:clrMap bg1="lt1" tx1="dk1" bg2="lt2" tx2="dk2" accent1="accent1" accent2="accent2" accent3="accent3" accent4="accent4" accent5="accent5" accent6="accent6" hlink="hlink" folHlink="folHlink"/>
  <p:sldLayoutIdLst>
    <p:sldLayoutId id="214748364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9E67B62-9F08-42F6-8135-B253C57580AD}"/>
              </a:ext>
            </a:extLst>
          </p:cNvPr>
          <p:cNvSpPr/>
          <p:nvPr userDrawn="1"/>
        </p:nvSpPr>
        <p:spPr>
          <a:xfrm>
            <a:off x="0" y="0"/>
            <a:ext cx="9921315" cy="6858000"/>
          </a:xfrm>
          <a:custGeom>
            <a:avLst/>
            <a:gdLst>
              <a:gd name="connsiteX0" fmla="*/ 0 w 9921315"/>
              <a:gd name="connsiteY0" fmla="*/ 0 h 6858000"/>
              <a:gd name="connsiteX1" fmla="*/ 9921315 w 9921315"/>
              <a:gd name="connsiteY1" fmla="*/ 0 h 6858000"/>
              <a:gd name="connsiteX2" fmla="*/ 9921315 w 9921315"/>
              <a:gd name="connsiteY2" fmla="*/ 6858000 h 6858000"/>
              <a:gd name="connsiteX3" fmla="*/ 0 w 9921315"/>
              <a:gd name="connsiteY3" fmla="*/ 6858000 h 6858000"/>
              <a:gd name="connsiteX4" fmla="*/ 0 w 9921315"/>
              <a:gd name="connsiteY4" fmla="*/ 0 h 6858000"/>
              <a:gd name="connsiteX5" fmla="*/ 94716 w 9921315"/>
              <a:gd name="connsiteY5" fmla="*/ 92308 h 6858000"/>
              <a:gd name="connsiteX6" fmla="*/ 94716 w 9921315"/>
              <a:gd name="connsiteY6" fmla="*/ 6771640 h 6858000"/>
              <a:gd name="connsiteX7" fmla="*/ 9811285 w 9921315"/>
              <a:gd name="connsiteY7" fmla="*/ 6771640 h 6858000"/>
              <a:gd name="connsiteX8" fmla="*/ 9811285 w 9921315"/>
              <a:gd name="connsiteY8" fmla="*/ 92308 h 6858000"/>
              <a:gd name="connsiteX9" fmla="*/ 94716 w 9921315"/>
              <a:gd name="connsiteY9" fmla="*/ 923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1315" h="6858000">
                <a:moveTo>
                  <a:pt x="0" y="0"/>
                </a:moveTo>
                <a:lnTo>
                  <a:pt x="9921315" y="0"/>
                </a:lnTo>
                <a:lnTo>
                  <a:pt x="9921315" y="6858000"/>
                </a:lnTo>
                <a:lnTo>
                  <a:pt x="0" y="6858000"/>
                </a:lnTo>
                <a:lnTo>
                  <a:pt x="0" y="0"/>
                </a:lnTo>
                <a:close/>
                <a:moveTo>
                  <a:pt x="94716" y="92308"/>
                </a:moveTo>
                <a:lnTo>
                  <a:pt x="94716" y="6771640"/>
                </a:lnTo>
                <a:lnTo>
                  <a:pt x="9811285" y="6771640"/>
                </a:lnTo>
                <a:lnTo>
                  <a:pt x="9811285" y="92308"/>
                </a:lnTo>
                <a:lnTo>
                  <a:pt x="94716" y="92308"/>
                </a:lnTo>
                <a:close/>
              </a:path>
            </a:pathLst>
          </a:cu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8" name="Rectangle 7">
            <a:extLst>
              <a:ext uri="{FF2B5EF4-FFF2-40B4-BE49-F238E27FC236}">
                <a16:creationId xmlns:a16="http://schemas.microsoft.com/office/drawing/2014/main" id="{333D9D60-35E7-4DD1-9362-5CC11EFD1459}"/>
              </a:ext>
            </a:extLst>
          </p:cNvPr>
          <p:cNvSpPr/>
          <p:nvPr userDrawn="1"/>
        </p:nvSpPr>
        <p:spPr>
          <a:xfrm rot="10800000">
            <a:off x="292963" y="6567595"/>
            <a:ext cx="9631878" cy="2975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solidFill>
                <a:srgbClr val="323232"/>
              </a:solidFill>
              <a:latin typeface="Roboto" panose="02000000000000000000" pitchFamily="2" charset="0"/>
              <a:ea typeface="Roboto" panose="02000000000000000000" pitchFamily="2" charset="0"/>
            </a:endParaRPr>
          </a:p>
        </p:txBody>
      </p:sp>
      <p:cxnSp>
        <p:nvCxnSpPr>
          <p:cNvPr id="10" name="Straight Connector 9">
            <a:extLst>
              <a:ext uri="{FF2B5EF4-FFF2-40B4-BE49-F238E27FC236}">
                <a16:creationId xmlns:a16="http://schemas.microsoft.com/office/drawing/2014/main" id="{0829CE7C-04F8-43ED-804F-2456F7A4ECBC}"/>
              </a:ext>
            </a:extLst>
          </p:cNvPr>
          <p:cNvCxnSpPr>
            <a:cxnSpLocks/>
          </p:cNvCxnSpPr>
          <p:nvPr userDrawn="1"/>
        </p:nvCxnSpPr>
        <p:spPr>
          <a:xfrm>
            <a:off x="47610" y="6530513"/>
            <a:ext cx="9858390" cy="0"/>
          </a:xfrm>
          <a:prstGeom prst="line">
            <a:avLst/>
          </a:prstGeom>
          <a:ln w="88900">
            <a:solidFill>
              <a:srgbClr val="C2C2C2"/>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743F0249-84CA-4B40-8804-94DB2F65435D}"/>
              </a:ext>
            </a:extLst>
          </p:cNvPr>
          <p:cNvGrpSpPr/>
          <p:nvPr userDrawn="1"/>
        </p:nvGrpSpPr>
        <p:grpSpPr>
          <a:xfrm>
            <a:off x="-636252" y="6261570"/>
            <a:ext cx="1260323" cy="1192859"/>
            <a:chOff x="-2681662" y="4062078"/>
            <a:chExt cx="2019221" cy="1911133"/>
          </a:xfrm>
        </p:grpSpPr>
        <p:sp>
          <p:nvSpPr>
            <p:cNvPr id="16" name="Arc 15">
              <a:extLst>
                <a:ext uri="{FF2B5EF4-FFF2-40B4-BE49-F238E27FC236}">
                  <a16:creationId xmlns:a16="http://schemas.microsoft.com/office/drawing/2014/main" id="{C896CECD-A647-464D-81EC-D38BFAE0CB48}"/>
                </a:ext>
              </a:extLst>
            </p:cNvPr>
            <p:cNvSpPr/>
            <p:nvPr userDrawn="1"/>
          </p:nvSpPr>
          <p:spPr>
            <a:xfrm>
              <a:off x="-2681662" y="4062078"/>
              <a:ext cx="2019221" cy="1911133"/>
            </a:xfrm>
            <a:prstGeom prst="arc">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800"/>
            </a:p>
          </p:txBody>
        </p:sp>
        <p:pic>
          <p:nvPicPr>
            <p:cNvPr id="17" name="Picture 16">
              <a:extLst>
                <a:ext uri="{FF2B5EF4-FFF2-40B4-BE49-F238E27FC236}">
                  <a16:creationId xmlns:a16="http://schemas.microsoft.com/office/drawing/2014/main" id="{6EEA78AC-65D9-4545-82DA-EF2FDADF97D1}"/>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r="66708"/>
            <a:stretch/>
          </p:blipFill>
          <p:spPr>
            <a:xfrm>
              <a:off x="-1586016" y="4352551"/>
              <a:ext cx="731916" cy="588653"/>
            </a:xfrm>
            <a:prstGeom prst="rect">
              <a:avLst/>
            </a:prstGeom>
          </p:spPr>
        </p:pic>
      </p:grpSp>
      <p:sp>
        <p:nvSpPr>
          <p:cNvPr id="12" name="Text Placeholder 2">
            <a:extLst>
              <a:ext uri="{FF2B5EF4-FFF2-40B4-BE49-F238E27FC236}">
                <a16:creationId xmlns:a16="http://schemas.microsoft.com/office/drawing/2014/main" id="{4E222C13-F246-4D77-A53F-8646CCB218C1}"/>
              </a:ext>
            </a:extLst>
          </p:cNvPr>
          <p:cNvSpPr txBox="1">
            <a:spLocks/>
          </p:cNvSpPr>
          <p:nvPr userDrawn="1"/>
        </p:nvSpPr>
        <p:spPr>
          <a:xfrm>
            <a:off x="1870692" y="6594683"/>
            <a:ext cx="5402616" cy="270314"/>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3000" b="0" kern="1200">
                <a:ln w="12700">
                  <a:solidFill>
                    <a:srgbClr val="565656"/>
                  </a:solidFill>
                </a:ln>
                <a:solidFill>
                  <a:srgbClr val="565656"/>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31" b="1">
                <a:ln w="12700">
                  <a:noFill/>
                </a:ln>
                <a:solidFill>
                  <a:schemeClr val="bg2"/>
                </a:solidFill>
              </a:rPr>
              <a:t>United Curriculum  |  </a:t>
            </a:r>
            <a:r>
              <a:rPr lang="en-US" sz="831" b="1">
                <a:ln w="12700">
                  <a:noFill/>
                </a:ln>
                <a:solidFill>
                  <a:schemeClr val="accent1"/>
                </a:solidFill>
              </a:rPr>
              <a:t>Primary Art &amp; Design</a:t>
            </a:r>
            <a:endParaRPr lang="en-GB" sz="831" b="1">
              <a:ln w="12700">
                <a:noFill/>
              </a:ln>
              <a:solidFill>
                <a:schemeClr val="accent1"/>
              </a:solidFill>
            </a:endParaRPr>
          </a:p>
        </p:txBody>
      </p:sp>
    </p:spTree>
    <p:extLst>
      <p:ext uri="{BB962C8B-B14F-4D97-AF65-F5344CB8AC3E}">
        <p14:creationId xmlns:p14="http://schemas.microsoft.com/office/powerpoint/2010/main" val="204978"/>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B906EECF-9D7C-4D95-8205-7F3D18D12F12}"/>
              </a:ext>
            </a:extLst>
          </p:cNvPr>
          <p:cNvSpPr txBox="1">
            <a:spLocks/>
          </p:cNvSpPr>
          <p:nvPr/>
        </p:nvSpPr>
        <p:spPr>
          <a:xfrm>
            <a:off x="237299" y="425848"/>
            <a:ext cx="8840713" cy="680684"/>
          </a:xfrm>
          <a:prstGeom prst="rect">
            <a:avLst/>
          </a:prstGeom>
        </p:spPr>
        <p:txBody>
          <a:bodyPr vert="horz" lIns="91440" tIns="45720" rIns="91440" bIns="45720" rtlCol="0" anchor="ctr">
            <a:noAutofit/>
          </a:bodyPr>
          <a:lstStyle>
            <a:defPPr>
              <a:defRPr lang="en-US"/>
            </a:defPPr>
            <a:lvl1pPr marL="0" indent="0" algn="l" defTabSz="457200" rtl="0" eaLnBrk="1" latinLnBrk="0" hangingPunct="1">
              <a:lnSpc>
                <a:spcPts val="2400"/>
              </a:lnSpc>
              <a:spcBef>
                <a:spcPts val="0"/>
              </a:spcBef>
              <a:buNone/>
              <a:defRPr sz="1800" b="1" kern="100" spc="100" baseline="0">
                <a:solidFill>
                  <a:schemeClr val="bg1"/>
                </a:solidFill>
                <a:latin typeface="ABeeZee" panose="02000000000000000000"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5000"/>
              </a:lnSpc>
              <a:defRPr/>
            </a:pPr>
            <a:r>
              <a:rPr lang="en-US" sz="4800" spc="150">
                <a:ln w="12700">
                  <a:solidFill>
                    <a:schemeClr val="accent1"/>
                  </a:solidFill>
                </a:ln>
                <a:solidFill>
                  <a:schemeClr val="accent1"/>
                </a:solidFill>
                <a:latin typeface="United Curriculum" pitchFamily="2" charset="0"/>
                <a:ea typeface="Roboto Slab" pitchFamily="2" charset="0"/>
                <a:cs typeface="Open Sans" panose="020B0606030504020204" pitchFamily="34" charset="0"/>
              </a:rPr>
              <a:t>United Curriculum</a:t>
            </a:r>
          </a:p>
        </p:txBody>
      </p:sp>
      <p:sp>
        <p:nvSpPr>
          <p:cNvPr id="2" name="Text Placeholder 6">
            <a:extLst>
              <a:ext uri="{FF2B5EF4-FFF2-40B4-BE49-F238E27FC236}">
                <a16:creationId xmlns:a16="http://schemas.microsoft.com/office/drawing/2014/main" id="{DE69D756-BFCC-2D53-9561-6E0931DDE4F8}"/>
              </a:ext>
            </a:extLst>
          </p:cNvPr>
          <p:cNvSpPr txBox="1">
            <a:spLocks/>
          </p:cNvSpPr>
          <p:nvPr/>
        </p:nvSpPr>
        <p:spPr>
          <a:xfrm>
            <a:off x="209163" y="1559109"/>
            <a:ext cx="5642996" cy="547047"/>
          </a:xfrm>
          <a:prstGeom prst="rect">
            <a:avLst/>
          </a:prstGeom>
        </p:spPr>
        <p:txBody>
          <a:bodyPr anchor="ctr"/>
          <a:lstStyle>
            <a:lvl1pPr marL="0" indent="0" algn="l" defTabSz="914400" rtl="0" eaLnBrk="1" latinLnBrk="0" hangingPunct="1">
              <a:lnSpc>
                <a:spcPts val="2400"/>
              </a:lnSpc>
              <a:spcBef>
                <a:spcPts val="0"/>
              </a:spcBef>
              <a:buFont typeface="Arial" panose="020B0604020202020204" pitchFamily="34" charset="0"/>
              <a:buNone/>
              <a:defRPr sz="1800" b="1" kern="1200">
                <a:solidFill>
                  <a:srgbClr val="565656"/>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a:solidFill>
                  <a:schemeClr val="tx1"/>
                </a:solidFill>
              </a:rPr>
              <a:t>Primary Art &amp; Design</a:t>
            </a:r>
            <a:endParaRPr lang="en-GB" sz="3200" b="0">
              <a:solidFill>
                <a:schemeClr val="tx1"/>
              </a:solidFill>
            </a:endParaRPr>
          </a:p>
        </p:txBody>
      </p:sp>
      <p:pic>
        <p:nvPicPr>
          <p:cNvPr id="9" name="Picture 8" descr="Icon&#10;&#10;Description automatically generated">
            <a:extLst>
              <a:ext uri="{FF2B5EF4-FFF2-40B4-BE49-F238E27FC236}">
                <a16:creationId xmlns:a16="http://schemas.microsoft.com/office/drawing/2014/main" id="{34A42055-2B6F-4A9B-4806-BFDD55A018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7706" y="2597767"/>
            <a:ext cx="2559687" cy="3639196"/>
          </a:xfrm>
          <a:prstGeom prst="rect">
            <a:avLst/>
          </a:prstGeom>
        </p:spPr>
      </p:pic>
      <p:pic>
        <p:nvPicPr>
          <p:cNvPr id="6" name="Picture 5">
            <a:extLst>
              <a:ext uri="{FF2B5EF4-FFF2-40B4-BE49-F238E27FC236}">
                <a16:creationId xmlns:a16="http://schemas.microsoft.com/office/drawing/2014/main" id="{380BD587-B19A-475C-8DCF-2C4CC0AC1657}"/>
              </a:ext>
            </a:extLst>
          </p:cNvPr>
          <p:cNvPicPr>
            <a:picLocks noChangeAspect="1"/>
          </p:cNvPicPr>
          <p:nvPr/>
        </p:nvPicPr>
        <p:blipFill>
          <a:blip r:embed="rId3"/>
          <a:stretch>
            <a:fillRect/>
          </a:stretch>
        </p:blipFill>
        <p:spPr>
          <a:xfrm>
            <a:off x="209164" y="3245790"/>
            <a:ext cx="5642996" cy="1171575"/>
          </a:xfrm>
          <a:prstGeom prst="rect">
            <a:avLst/>
          </a:prstGeom>
        </p:spPr>
      </p:pic>
    </p:spTree>
    <p:extLst>
      <p:ext uri="{BB962C8B-B14F-4D97-AF65-F5344CB8AC3E}">
        <p14:creationId xmlns:p14="http://schemas.microsoft.com/office/powerpoint/2010/main" val="53577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1BC5A0-89EC-4B79-83A5-525CF0BE1AB8}"/>
              </a:ext>
            </a:extLst>
          </p:cNvPr>
          <p:cNvSpPr>
            <a:spLocks noGrp="1"/>
          </p:cNvSpPr>
          <p:nvPr>
            <p:ph type="body" sz="quarter" idx="10"/>
          </p:nvPr>
        </p:nvSpPr>
        <p:spPr>
          <a:xfrm>
            <a:off x="203201" y="234234"/>
            <a:ext cx="8056879" cy="458089"/>
          </a:xfrm>
        </p:spPr>
        <p:txBody>
          <a:bodyPr/>
          <a:lstStyle/>
          <a:p>
            <a:r>
              <a:rPr lang="en-US" sz="2800"/>
              <a:t>Alignment to the National Curriculum</a:t>
            </a:r>
            <a:endParaRPr lang="en-GB" sz="2800"/>
          </a:p>
        </p:txBody>
      </p:sp>
      <p:sp>
        <p:nvSpPr>
          <p:cNvPr id="4" name="Content Placeholder 40">
            <a:extLst>
              <a:ext uri="{FF2B5EF4-FFF2-40B4-BE49-F238E27FC236}">
                <a16:creationId xmlns:a16="http://schemas.microsoft.com/office/drawing/2014/main" id="{4B2A4DA0-EDB8-4AE2-87C1-3CF9388300D1}"/>
              </a:ext>
            </a:extLst>
          </p:cNvPr>
          <p:cNvSpPr txBox="1">
            <a:spLocks/>
          </p:cNvSpPr>
          <p:nvPr/>
        </p:nvSpPr>
        <p:spPr bwMode="auto">
          <a:xfrm>
            <a:off x="213093" y="887069"/>
            <a:ext cx="8294299" cy="458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Wingdings" panose="05000000000000000000" pitchFamily="2" charset="2"/>
              <a:buChar char="§"/>
              <a:defRPr sz="2400" kern="1200">
                <a:solidFill>
                  <a:srgbClr val="052264"/>
                </a:solidFill>
                <a:latin typeface="+mn-lt"/>
                <a:ea typeface="+mn-ea"/>
                <a:cs typeface="Arial" pitchFamily="34" charset="0"/>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rgbClr val="052264"/>
                </a:solidFill>
                <a:latin typeface="+mn-lt"/>
                <a:ea typeface="+mn-ea"/>
                <a:cs typeface="Arial"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052264"/>
                </a:solidFill>
                <a:latin typeface="+mn-lt"/>
                <a:ea typeface="+mn-ea"/>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052264"/>
                </a:solidFill>
                <a:latin typeface="+mn-lt"/>
                <a:ea typeface="+mn-ea"/>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052264"/>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b="1">
                <a:solidFill>
                  <a:schemeClr val="bg1"/>
                </a:solidFill>
                <a:latin typeface="Roboto" panose="02000000000000000000" pitchFamily="2" charset="0"/>
                <a:ea typeface="Roboto" panose="02000000000000000000" pitchFamily="2" charset="0"/>
              </a:rPr>
              <a:t>The below tables outlines where the statutory content from the National Curriculum is </a:t>
            </a:r>
            <a:r>
              <a:rPr lang="en-US" sz="1200" b="1">
                <a:solidFill>
                  <a:schemeClr val="accent1"/>
                </a:solidFill>
                <a:latin typeface="Roboto" panose="02000000000000000000" pitchFamily="2" charset="0"/>
                <a:ea typeface="Roboto" panose="02000000000000000000" pitchFamily="2" charset="0"/>
              </a:rPr>
              <a:t>first taught </a:t>
            </a:r>
            <a:r>
              <a:rPr lang="en-US" sz="1200" b="1">
                <a:solidFill>
                  <a:schemeClr val="bg1"/>
                </a:solidFill>
                <a:latin typeface="Roboto" panose="02000000000000000000" pitchFamily="2" charset="0"/>
                <a:ea typeface="Roboto" panose="02000000000000000000" pitchFamily="2" charset="0"/>
              </a:rPr>
              <a:t>across KS1 or KS2. The curriculum has been sequenced so that much of the content is reviewed in subsequent units.</a:t>
            </a:r>
            <a:endParaRPr lang="en-GB" sz="1400" b="1">
              <a:solidFill>
                <a:schemeClr val="bg1"/>
              </a:solidFill>
              <a:latin typeface="Roboto" panose="02000000000000000000" pitchFamily="2" charset="0"/>
              <a:ea typeface="Roboto" panose="02000000000000000000" pitchFamily="2" charset="0"/>
            </a:endParaRPr>
          </a:p>
        </p:txBody>
      </p:sp>
      <p:graphicFrame>
        <p:nvGraphicFramePr>
          <p:cNvPr id="6" name="Table 5">
            <a:extLst>
              <a:ext uri="{FF2B5EF4-FFF2-40B4-BE49-F238E27FC236}">
                <a16:creationId xmlns:a16="http://schemas.microsoft.com/office/drawing/2014/main" id="{DF88DE6B-4B1B-4D64-8725-406129EAC8F9}"/>
              </a:ext>
            </a:extLst>
          </p:cNvPr>
          <p:cNvGraphicFramePr>
            <a:graphicFrameLocks noGrp="1"/>
          </p:cNvGraphicFramePr>
          <p:nvPr/>
        </p:nvGraphicFramePr>
        <p:xfrm>
          <a:off x="371192" y="1467476"/>
          <a:ext cx="8917664" cy="4665600"/>
        </p:xfrm>
        <a:graphic>
          <a:graphicData uri="http://schemas.openxmlformats.org/drawingml/2006/table">
            <a:tbl>
              <a:tblPr firstRow="1" bandRow="1"/>
              <a:tblGrid>
                <a:gridCol w="6955581">
                  <a:extLst>
                    <a:ext uri="{9D8B030D-6E8A-4147-A177-3AD203B41FA5}">
                      <a16:colId xmlns:a16="http://schemas.microsoft.com/office/drawing/2014/main" val="1335714826"/>
                    </a:ext>
                  </a:extLst>
                </a:gridCol>
                <a:gridCol w="1962083">
                  <a:extLst>
                    <a:ext uri="{9D8B030D-6E8A-4147-A177-3AD203B41FA5}">
                      <a16:colId xmlns:a16="http://schemas.microsoft.com/office/drawing/2014/main" val="4037097178"/>
                    </a:ext>
                  </a:extLst>
                </a:gridCol>
              </a:tblGrid>
              <a:tr h="360000">
                <a:tc gridSpan="2">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GB" sz="1200">
                          <a:solidFill>
                            <a:schemeClr val="tx1"/>
                          </a:solidFill>
                          <a:latin typeface="ABeeZee" panose="02000000000000000000" pitchFamily="2" charset="0"/>
                          <a:ea typeface="Roboto" panose="02000000000000000000" pitchFamily="2" charset="0"/>
                        </a:rPr>
                        <a:t>In KS1, pupils should be taught:</a:t>
                      </a:r>
                    </a:p>
                  </a:txBody>
                  <a:tcPr marL="36000" marR="36000" marT="18000" marB="18000"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GB" sz="1200"/>
                    </a:p>
                  </a:txBody>
                  <a:tcPr marL="36000" marR="36000" marT="36000" marB="36000">
                    <a:solidFill>
                      <a:srgbClr val="0079BC"/>
                    </a:solidFill>
                  </a:tcPr>
                </a:tc>
                <a:extLst>
                  <a:ext uri="{0D108BD9-81ED-4DB2-BD59-A6C34878D82A}">
                    <a16:rowId xmlns:a16="http://schemas.microsoft.com/office/drawing/2014/main" val="3249849227"/>
                  </a:ext>
                </a:extLst>
              </a:tr>
              <a:tr h="4932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Font typeface="Arial" panose="020B0604020202020204" pitchFamily="34" charset="0"/>
                        <a:buNone/>
                      </a:pPr>
                      <a:r>
                        <a:rPr lang="en-US" sz="1000">
                          <a:solidFill>
                            <a:schemeClr val="bg1"/>
                          </a:solidFill>
                          <a:latin typeface="Roboto" panose="02000000000000000000" pitchFamily="2" charset="0"/>
                          <a:ea typeface="Roboto" panose="02000000000000000000" pitchFamily="2" charset="0"/>
                        </a:rPr>
                        <a:t>To use a range of materials creatively to design and make products</a:t>
                      </a:r>
                    </a:p>
                  </a:txBody>
                  <a:tcPr marL="36000" marR="36000" marT="18000" marB="1800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000">
                          <a:solidFill>
                            <a:schemeClr val="bg1"/>
                          </a:solidFill>
                          <a:latin typeface="Roboto" panose="02000000000000000000" pitchFamily="2" charset="0"/>
                          <a:ea typeface="Roboto" panose="02000000000000000000" pitchFamily="2" charset="0"/>
                        </a:rPr>
                        <a:t>Y1 Aut, Y1 Spr, Y1 Sum, Y2 Aut</a:t>
                      </a:r>
                      <a:endParaRPr lang="en-GB" sz="1000">
                        <a:solidFill>
                          <a:schemeClr val="bg1"/>
                        </a:solidFill>
                        <a:latin typeface="Roboto" panose="02000000000000000000" pitchFamily="2" charset="0"/>
                        <a:ea typeface="Roboto" panose="02000000000000000000" pitchFamily="2" charset="0"/>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959801434"/>
                  </a:ext>
                </a:extLst>
              </a:tr>
              <a:tr h="4932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Font typeface="Arial" panose="020B0604020202020204" pitchFamily="34" charset="0"/>
                        <a:buNone/>
                      </a:pPr>
                      <a:r>
                        <a:rPr lang="en-US" sz="1000">
                          <a:solidFill>
                            <a:schemeClr val="bg1"/>
                          </a:solidFill>
                          <a:latin typeface="Roboto" panose="02000000000000000000" pitchFamily="2" charset="0"/>
                          <a:ea typeface="Roboto" panose="02000000000000000000" pitchFamily="2" charset="0"/>
                        </a:rPr>
                        <a:t>To use drawing, painting and sculpture to develop and share their ideas, experiences</a:t>
                      </a:r>
                    </a:p>
                    <a:p>
                      <a:r>
                        <a:rPr lang="en-US" sz="1000">
                          <a:solidFill>
                            <a:schemeClr val="bg1"/>
                          </a:solidFill>
                          <a:latin typeface="Roboto" panose="02000000000000000000" pitchFamily="2" charset="0"/>
                          <a:ea typeface="Roboto" panose="02000000000000000000" pitchFamily="2" charset="0"/>
                        </a:rPr>
                        <a:t>and imagination</a:t>
                      </a:r>
                    </a:p>
                  </a:txBody>
                  <a:tcPr marL="36000" marR="36000" marT="18000" marB="1800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000">
                          <a:solidFill>
                            <a:schemeClr val="bg1"/>
                          </a:solidFill>
                          <a:latin typeface="Roboto" panose="02000000000000000000" pitchFamily="2" charset="0"/>
                          <a:ea typeface="Roboto" panose="02000000000000000000" pitchFamily="2" charset="0"/>
                        </a:rPr>
                        <a:t>Y1 Aut, Y1 Spr, Y1 Sum, Y2 Sum</a:t>
                      </a:r>
                      <a:endParaRPr lang="en-GB" sz="1000">
                        <a:solidFill>
                          <a:schemeClr val="bg1"/>
                        </a:solidFill>
                        <a:latin typeface="Roboto" panose="02000000000000000000" pitchFamily="2" charset="0"/>
                        <a:ea typeface="Roboto" panose="02000000000000000000" pitchFamily="2" charset="0"/>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998157952"/>
                  </a:ext>
                </a:extLst>
              </a:tr>
              <a:tr h="4932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Font typeface="Arial" panose="020B0604020202020204" pitchFamily="34" charset="0"/>
                        <a:buNone/>
                      </a:pPr>
                      <a:r>
                        <a:rPr lang="en-US" sz="1000">
                          <a:solidFill>
                            <a:schemeClr val="bg1"/>
                          </a:solidFill>
                          <a:latin typeface="Roboto" panose="02000000000000000000" pitchFamily="2" charset="0"/>
                          <a:ea typeface="Roboto" panose="02000000000000000000" pitchFamily="2" charset="0"/>
                        </a:rPr>
                        <a:t>To develop a wide range of art and design techniques in using colour, pattern, texture,</a:t>
                      </a:r>
                    </a:p>
                    <a:p>
                      <a:r>
                        <a:rPr lang="en-US" sz="1000">
                          <a:solidFill>
                            <a:schemeClr val="bg1"/>
                          </a:solidFill>
                          <a:latin typeface="Roboto" panose="02000000000000000000" pitchFamily="2" charset="0"/>
                          <a:ea typeface="Roboto" panose="02000000000000000000" pitchFamily="2" charset="0"/>
                        </a:rPr>
                        <a:t>line, shape, form and space</a:t>
                      </a:r>
                    </a:p>
                  </a:txBody>
                  <a:tcPr marL="36000" marR="36000" marT="18000" marB="1800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000">
                          <a:solidFill>
                            <a:schemeClr val="bg1"/>
                          </a:solidFill>
                          <a:latin typeface="Roboto" panose="02000000000000000000" pitchFamily="2" charset="0"/>
                          <a:ea typeface="Roboto" panose="02000000000000000000" pitchFamily="2" charset="0"/>
                        </a:rPr>
                        <a:t>Y1 Aut, Y1 Spr, Y2 Aut, Y2 Sum</a:t>
                      </a:r>
                      <a:endParaRPr lang="en-GB" sz="1000">
                        <a:solidFill>
                          <a:schemeClr val="bg1"/>
                        </a:solidFill>
                        <a:latin typeface="Roboto" panose="02000000000000000000" pitchFamily="2" charset="0"/>
                        <a:ea typeface="Roboto" panose="02000000000000000000" pitchFamily="2" charset="0"/>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834395341"/>
                  </a:ext>
                </a:extLst>
              </a:tr>
              <a:tr h="493200">
                <a:tc>
                  <a:txBody>
                    <a:bodyPr/>
                    <a:lstStyle/>
                    <a:p>
                      <a:pPr marL="0" indent="0">
                        <a:buFont typeface="Arial" panose="020B0604020202020204" pitchFamily="34" charset="0"/>
                        <a:buNone/>
                      </a:pPr>
                      <a:r>
                        <a:rPr lang="en-US" sz="1000">
                          <a:solidFill>
                            <a:schemeClr val="bg1"/>
                          </a:solidFill>
                          <a:latin typeface="Roboto" panose="02000000000000000000" pitchFamily="2" charset="0"/>
                          <a:ea typeface="Roboto" panose="02000000000000000000" pitchFamily="2" charset="0"/>
                        </a:rPr>
                        <a:t>About the work of a range of artists, craft makers and designers, describing the</a:t>
                      </a:r>
                    </a:p>
                    <a:p>
                      <a:r>
                        <a:rPr lang="en-US" sz="1000">
                          <a:solidFill>
                            <a:schemeClr val="bg1"/>
                          </a:solidFill>
                          <a:latin typeface="Roboto" panose="02000000000000000000" pitchFamily="2" charset="0"/>
                          <a:ea typeface="Roboto" panose="02000000000000000000" pitchFamily="2" charset="0"/>
                        </a:rPr>
                        <a:t>differences and similarities between different practices and disciplines, and making</a:t>
                      </a:r>
                    </a:p>
                    <a:p>
                      <a:r>
                        <a:rPr lang="en-US" sz="1000">
                          <a:solidFill>
                            <a:schemeClr val="bg1"/>
                          </a:solidFill>
                          <a:latin typeface="Roboto" panose="02000000000000000000" pitchFamily="2" charset="0"/>
                          <a:ea typeface="Roboto" panose="02000000000000000000" pitchFamily="2" charset="0"/>
                        </a:rPr>
                        <a:t>links to their own work.</a:t>
                      </a:r>
                      <a:endParaRPr lang="en-GB" sz="1000">
                        <a:solidFill>
                          <a:schemeClr val="bg1"/>
                        </a:solidFill>
                        <a:latin typeface="Roboto" panose="02000000000000000000" pitchFamily="2" charset="0"/>
                        <a:ea typeface="Roboto" panose="02000000000000000000" pitchFamily="2" charset="0"/>
                      </a:endParaRPr>
                    </a:p>
                  </a:txBody>
                  <a:tcPr marL="36000" marR="36000" marT="18000" marB="1800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r>
                        <a:rPr lang="en-US" sz="1000">
                          <a:solidFill>
                            <a:schemeClr val="bg1"/>
                          </a:solidFill>
                          <a:latin typeface="Roboto" panose="02000000000000000000" pitchFamily="2" charset="0"/>
                          <a:ea typeface="Roboto" panose="02000000000000000000" pitchFamily="2" charset="0"/>
                        </a:rPr>
                        <a:t>Y1 Aut, Y1 Spr, Y1 Sum, Y2 Aut, Y2 Sum</a:t>
                      </a:r>
                      <a:endParaRPr lang="en-GB" sz="1000">
                        <a:solidFill>
                          <a:schemeClr val="bg1"/>
                        </a:solidFill>
                        <a:latin typeface="Roboto" panose="02000000000000000000" pitchFamily="2" charset="0"/>
                        <a:ea typeface="Roboto" panose="02000000000000000000" pitchFamily="2" charset="0"/>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101717702"/>
                  </a:ext>
                </a:extLst>
              </a:tr>
              <a:tr h="360000">
                <a:tc gridSpan="2">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Font typeface="Arial" panose="020B0604020202020204" pitchFamily="34" charset="0"/>
                        <a:buNone/>
                      </a:pPr>
                      <a:r>
                        <a:rPr lang="en-GB" sz="1200" b="1">
                          <a:solidFill>
                            <a:schemeClr val="tx1"/>
                          </a:solidFill>
                          <a:latin typeface="ABeeZee" panose="02000000000000000000" pitchFamily="2" charset="0"/>
                          <a:ea typeface="Roboto" panose="02000000000000000000" pitchFamily="2" charset="0"/>
                        </a:rPr>
                        <a:t>In KS2, pupils should be taught:</a:t>
                      </a:r>
                    </a:p>
                  </a:txBody>
                  <a:tcPr marL="36000" marR="36000" marT="18000" marB="18000"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pPr marL="0" indent="0">
                        <a:buFont typeface="Arial" panose="020B0604020202020204" pitchFamily="34" charset="0"/>
                        <a:buNone/>
                      </a:pPr>
                      <a:endParaRPr lang="en-GB" sz="1200" b="1">
                        <a:solidFill>
                          <a:schemeClr val="bg1"/>
                        </a:solidFill>
                      </a:endParaRPr>
                    </a:p>
                  </a:txBody>
                  <a:tcPr marL="36000" marR="36000" marT="36000" marB="36000">
                    <a:lnL w="12700" cmpd="sng">
                      <a:noFill/>
                    </a:lnL>
                    <a:lnR w="12700" cmpd="sng">
                      <a:noFill/>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rgbClr val="0079BC"/>
                    </a:solidFill>
                  </a:tcPr>
                </a:tc>
                <a:extLst>
                  <a:ext uri="{0D108BD9-81ED-4DB2-BD59-A6C34878D82A}">
                    <a16:rowId xmlns:a16="http://schemas.microsoft.com/office/drawing/2014/main" val="2688738991"/>
                  </a:ext>
                </a:extLst>
              </a:tr>
              <a:tr h="4932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a:solidFill>
                            <a:schemeClr val="bg1"/>
                          </a:solidFill>
                          <a:latin typeface="Roboto" panose="02000000000000000000" pitchFamily="2" charset="0"/>
                          <a:ea typeface="Roboto" panose="02000000000000000000" pitchFamily="2" charset="0"/>
                        </a:rPr>
                        <a:t>To develop their techniques, including their control and their use of materials, with creativity, experimentation and an increasing awareness of different kinds of art, craft and design. </a:t>
                      </a:r>
                    </a:p>
                  </a:txBody>
                  <a:tcPr marL="36000" marR="36000" marT="18000" marB="18000" anchor="ctr">
                    <a:lnL w="12700" cmpd="sng">
                      <a:solidFill>
                        <a:sysClr val="window" lastClr="FFFFFF"/>
                      </a:solid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000">
                          <a:solidFill>
                            <a:schemeClr val="bg1"/>
                          </a:solidFill>
                          <a:latin typeface="Roboto" panose="02000000000000000000" pitchFamily="2" charset="0"/>
                          <a:ea typeface="Roboto" panose="02000000000000000000" pitchFamily="2" charset="0"/>
                        </a:rPr>
                        <a:t>Y3 Aut, Y4 Aut, Y4 Sum</a:t>
                      </a:r>
                      <a:endParaRPr lang="en-GB" sz="1000">
                        <a:solidFill>
                          <a:schemeClr val="bg1"/>
                        </a:solidFill>
                        <a:latin typeface="Roboto" panose="02000000000000000000" pitchFamily="2" charset="0"/>
                        <a:ea typeface="Roboto" panose="02000000000000000000" pitchFamily="2" charset="0"/>
                      </a:endParaRPr>
                    </a:p>
                  </a:txBody>
                  <a:tcPr marL="36000" marR="36000" marT="18000" marB="18000" anchor="ctr">
                    <a:lnL w="12700" cap="flat" cmpd="sng" algn="ctr">
                      <a:solidFill>
                        <a:schemeClr val="bg1"/>
                      </a:solidFill>
                      <a:prstDash val="solid"/>
                      <a:round/>
                      <a:headEnd type="none" w="med" len="med"/>
                      <a:tailEnd type="none" w="med" len="med"/>
                    </a:lnL>
                    <a:lnR w="12700" cmpd="sng">
                      <a:solidFill>
                        <a:sysClr val="window" lastClr="FFFFFF"/>
                      </a:solidFill>
                    </a:lnR>
                    <a:lnT w="12700" cap="flat" cmpd="sng" algn="ctr">
                      <a:solidFill>
                        <a:schemeClr val="bg1"/>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535455451"/>
                  </a:ext>
                </a:extLst>
              </a:tr>
              <a:tr h="4932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a:solidFill>
                            <a:schemeClr val="bg1"/>
                          </a:solidFill>
                          <a:latin typeface="Roboto" panose="02000000000000000000" pitchFamily="2" charset="0"/>
                          <a:ea typeface="Roboto" panose="02000000000000000000" pitchFamily="2" charset="0"/>
                        </a:rPr>
                        <a:t>To create sketch books to record their observations and use them to review and revisit ideas</a:t>
                      </a:r>
                    </a:p>
                  </a:txBody>
                  <a:tcPr marL="36000" marR="36000" marT="18000" marB="18000" anchor="ctr">
                    <a:lnL w="12700" cmpd="sng">
                      <a:solidFill>
                        <a:sysClr val="window" lastClr="FFFFFF"/>
                      </a:solidFill>
                    </a:lnL>
                    <a:lnR w="12700" cap="flat" cmpd="sng" algn="ctr">
                      <a:solidFill>
                        <a:schemeClr val="bg1"/>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000">
                          <a:solidFill>
                            <a:schemeClr val="bg1"/>
                          </a:solidFill>
                          <a:latin typeface="Roboto" panose="02000000000000000000" pitchFamily="2" charset="0"/>
                          <a:ea typeface="Roboto" panose="02000000000000000000" pitchFamily="2" charset="0"/>
                        </a:rPr>
                        <a:t>(Y1) Y3 Aut, Y4 Aut, Y4 Spr, Y4 Sum, Y5 Aut, Y6 Sum</a:t>
                      </a:r>
                      <a:endParaRPr lang="en-GB" sz="1000">
                        <a:solidFill>
                          <a:schemeClr val="bg1"/>
                        </a:solidFill>
                        <a:latin typeface="Roboto" panose="02000000000000000000" pitchFamily="2" charset="0"/>
                        <a:ea typeface="Roboto" panose="02000000000000000000" pitchFamily="2" charset="0"/>
                      </a:endParaRPr>
                    </a:p>
                  </a:txBody>
                  <a:tcPr marL="36000" marR="36000" marT="18000" marB="18000" anchor="ctr">
                    <a:lnL w="12700" cap="flat" cmpd="sng" algn="ctr">
                      <a:solidFill>
                        <a:schemeClr val="bg1"/>
                      </a:solidFill>
                      <a:prstDash val="solid"/>
                      <a:round/>
                      <a:headEnd type="none" w="med" len="med"/>
                      <a:tailEnd type="none" w="med" len="med"/>
                    </a:lnL>
                    <a:lnR w="12700" cmpd="sng">
                      <a:solidFill>
                        <a:sysClr val="window" lastClr="FFFFFF"/>
                      </a:solidFill>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853070703"/>
                  </a:ext>
                </a:extLst>
              </a:tr>
              <a:tr h="4932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Font typeface="Arial" panose="020B0604020202020204" pitchFamily="34" charset="0"/>
                        <a:buNone/>
                      </a:pPr>
                      <a:r>
                        <a:rPr lang="en-US" sz="1000">
                          <a:solidFill>
                            <a:schemeClr val="bg1"/>
                          </a:solidFill>
                          <a:latin typeface="Roboto" panose="02000000000000000000" pitchFamily="2" charset="0"/>
                          <a:ea typeface="Roboto" panose="02000000000000000000" pitchFamily="2" charset="0"/>
                        </a:rPr>
                        <a:t>To improve their mastery of art and design techniques, including drawing, painting and sculpture with a range of materials [for example, pencil, charcoal, paint, clay]</a:t>
                      </a:r>
                    </a:p>
                  </a:txBody>
                  <a:tcPr marL="36000" marR="36000" marT="18000" marB="18000" anchor="ctr">
                    <a:lnL w="12700" cmpd="sng">
                      <a:solidFill>
                        <a:sysClr val="window" lastClr="FFFFFF"/>
                      </a:solidFill>
                    </a:lnL>
                    <a:lnR w="12700" cap="flat" cmpd="sng" algn="ctr">
                      <a:solidFill>
                        <a:schemeClr val="bg1"/>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000">
                          <a:solidFill>
                            <a:schemeClr val="bg1"/>
                          </a:solidFill>
                          <a:latin typeface="Roboto" panose="02000000000000000000" pitchFamily="2" charset="0"/>
                          <a:ea typeface="Roboto" panose="02000000000000000000" pitchFamily="2" charset="0"/>
                        </a:rPr>
                        <a:t>Y3 Aut, Y3 Spr, Y4 Aut, Y4 Spr, Y4 Sum</a:t>
                      </a:r>
                      <a:endParaRPr lang="en-GB" sz="1000">
                        <a:solidFill>
                          <a:schemeClr val="bg1"/>
                        </a:solidFill>
                        <a:latin typeface="Roboto" panose="02000000000000000000" pitchFamily="2" charset="0"/>
                        <a:ea typeface="Roboto" panose="02000000000000000000" pitchFamily="2" charset="0"/>
                      </a:endParaRPr>
                    </a:p>
                  </a:txBody>
                  <a:tcPr marL="36000" marR="36000" marT="18000" marB="18000" anchor="ctr">
                    <a:lnL w="12700" cap="flat" cmpd="sng" algn="ctr">
                      <a:solidFill>
                        <a:schemeClr val="bg1"/>
                      </a:solidFill>
                      <a:prstDash val="solid"/>
                      <a:round/>
                      <a:headEnd type="none" w="med" len="med"/>
                      <a:tailEnd type="none" w="med" len="med"/>
                    </a:lnL>
                    <a:lnR w="12700" cmpd="sng">
                      <a:solidFill>
                        <a:sysClr val="window" lastClr="FFFFFF"/>
                      </a:solidFill>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693709976"/>
                  </a:ext>
                </a:extLst>
              </a:tr>
              <a:tr h="4932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Font typeface="Arial" panose="020B0604020202020204" pitchFamily="34" charset="0"/>
                        <a:buNone/>
                      </a:pPr>
                      <a:r>
                        <a:rPr lang="en-US" sz="1000">
                          <a:solidFill>
                            <a:schemeClr val="bg1"/>
                          </a:solidFill>
                          <a:latin typeface="Roboto" panose="02000000000000000000" pitchFamily="2" charset="0"/>
                          <a:ea typeface="Roboto" panose="02000000000000000000" pitchFamily="2" charset="0"/>
                        </a:rPr>
                        <a:t>About great artists, architects and designers in history.</a:t>
                      </a:r>
                      <a:endParaRPr lang="en-GB" sz="1000">
                        <a:solidFill>
                          <a:schemeClr val="bg1"/>
                        </a:solidFill>
                        <a:latin typeface="Roboto" panose="02000000000000000000" pitchFamily="2" charset="0"/>
                        <a:ea typeface="Roboto" panose="02000000000000000000" pitchFamily="2" charset="0"/>
                      </a:endParaRPr>
                    </a:p>
                  </a:txBody>
                  <a:tcPr marL="36000" marR="36000" marT="18000" marB="18000" anchor="ctr">
                    <a:lnL w="12700" cmpd="sng">
                      <a:solidFill>
                        <a:sysClr val="window" lastClr="FFFFFF"/>
                      </a:solidFill>
                    </a:lnL>
                    <a:lnR w="12700" cap="flat" cmpd="sng" algn="ctr">
                      <a:solidFill>
                        <a:schemeClr val="bg1"/>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000">
                          <a:solidFill>
                            <a:schemeClr val="bg1"/>
                          </a:solidFill>
                          <a:latin typeface="Roboto" panose="02000000000000000000" pitchFamily="2" charset="0"/>
                          <a:ea typeface="Roboto" panose="02000000000000000000" pitchFamily="2" charset="0"/>
                        </a:rPr>
                        <a:t>Y3 Aut, Y3 Sum, Y4 Aut, Y4 Spr, Y5 Aut </a:t>
                      </a:r>
                      <a:endParaRPr lang="en-GB" sz="1000">
                        <a:solidFill>
                          <a:schemeClr val="bg1"/>
                        </a:solidFill>
                        <a:latin typeface="Roboto" panose="02000000000000000000" pitchFamily="2" charset="0"/>
                        <a:ea typeface="Roboto" panose="02000000000000000000" pitchFamily="2" charset="0"/>
                      </a:endParaRPr>
                    </a:p>
                  </a:txBody>
                  <a:tcPr marL="36000" marR="36000" marT="18000" marB="18000" anchor="ctr">
                    <a:lnL w="12700" cap="flat" cmpd="sng" algn="ctr">
                      <a:solidFill>
                        <a:schemeClr val="bg1"/>
                      </a:solidFill>
                      <a:prstDash val="solid"/>
                      <a:round/>
                      <a:headEnd type="none" w="med" len="med"/>
                      <a:tailEnd type="none" w="med" len="med"/>
                    </a:lnL>
                    <a:lnR w="12700" cmpd="sng">
                      <a:solidFill>
                        <a:sysClr val="window" lastClr="FFFFFF"/>
                      </a:solidFill>
                    </a:lnR>
                    <a:lnT w="12700" cap="flat" cmpd="sng" algn="ctr">
                      <a:solidFill>
                        <a:schemeClr val="tx1">
                          <a:lumMod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673531684"/>
                  </a:ext>
                </a:extLst>
              </a:tr>
            </a:tbl>
          </a:graphicData>
        </a:graphic>
      </p:graphicFrame>
    </p:spTree>
    <p:extLst>
      <p:ext uri="{BB962C8B-B14F-4D97-AF65-F5344CB8AC3E}">
        <p14:creationId xmlns:p14="http://schemas.microsoft.com/office/powerpoint/2010/main" val="38827958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11BF97-F4B6-457A-96B8-550B0B138EC6}"/>
              </a:ext>
            </a:extLst>
          </p:cNvPr>
          <p:cNvSpPr>
            <a:spLocks noGrp="1"/>
          </p:cNvSpPr>
          <p:nvPr>
            <p:ph type="body" sz="quarter" idx="10"/>
          </p:nvPr>
        </p:nvSpPr>
        <p:spPr/>
        <p:txBody>
          <a:bodyPr/>
          <a:lstStyle/>
          <a:p>
            <a:r>
              <a:rPr lang="en-GB"/>
              <a:t>Implementation</a:t>
            </a:r>
          </a:p>
        </p:txBody>
      </p:sp>
      <p:sp>
        <p:nvSpPr>
          <p:cNvPr id="4" name="TextBox 3">
            <a:extLst>
              <a:ext uri="{FF2B5EF4-FFF2-40B4-BE49-F238E27FC236}">
                <a16:creationId xmlns:a16="http://schemas.microsoft.com/office/drawing/2014/main" id="{A8852460-68B8-1935-7729-AEB2E6E15E49}"/>
              </a:ext>
            </a:extLst>
          </p:cNvPr>
          <p:cNvSpPr txBox="1"/>
          <p:nvPr/>
        </p:nvSpPr>
        <p:spPr>
          <a:xfrm>
            <a:off x="203201" y="878869"/>
            <a:ext cx="9285573" cy="3170099"/>
          </a:xfrm>
          <a:prstGeom prst="rect">
            <a:avLst/>
          </a:prstGeom>
          <a:noFill/>
        </p:spPr>
        <p:txBody>
          <a:bodyPr wrap="square" lIns="91440" tIns="45720" rIns="91440" bIns="45720" rtlCol="0" anchor="t">
            <a:spAutoFit/>
          </a:bodyPr>
          <a:lstStyle/>
          <a:p>
            <a:pPr algn="l">
              <a:spcAft>
                <a:spcPts val="600"/>
              </a:spcAft>
            </a:pPr>
            <a:r>
              <a:rPr lang="en-US" sz="1200">
                <a:solidFill>
                  <a:schemeClr val="bg1"/>
                </a:solidFill>
                <a:latin typeface="Roboto" panose="02000000000000000000" pitchFamily="2" charset="0"/>
                <a:ea typeface="Roboto" panose="02000000000000000000" pitchFamily="2" charset="0"/>
                <a:cs typeface="Roboto" panose="02000000000000000000" pitchFamily="2" charset="0"/>
              </a:rPr>
              <a:t>The implementation of the United Curriculum for Art &amp; Design reflects our broader teaching and learning principles:</a:t>
            </a:r>
            <a:endParaRPr lang="en-US" sz="1200" b="1" u="sng">
              <a:solidFill>
                <a:schemeClr val="bg1"/>
              </a:solidFill>
              <a:latin typeface="Roboto" panose="02000000000000000000" pitchFamily="2" charset="0"/>
              <a:ea typeface="Roboto" panose="02000000000000000000" pitchFamily="2" charset="0"/>
              <a:cs typeface="Roboto" panose="02000000000000000000" pitchFamily="2" charset="0"/>
            </a:endParaRPr>
          </a:p>
          <a:p>
            <a:pPr algn="l">
              <a:spcAft>
                <a:spcPts val="600"/>
              </a:spcAft>
            </a:pPr>
            <a:r>
              <a:rPr lang="en-US" sz="1200">
                <a:solidFill>
                  <a:schemeClr val="bg1"/>
                </a:solidFill>
                <a:latin typeface="Roboto" panose="02000000000000000000" pitchFamily="2" charset="0"/>
                <a:ea typeface="Roboto" panose="02000000000000000000" pitchFamily="2" charset="0"/>
                <a:cs typeface="Roboto" panose="02000000000000000000" pitchFamily="2" charset="0"/>
              </a:rPr>
              <a:t>For Art &amp; Design in particular:</a:t>
            </a:r>
          </a:p>
          <a:p>
            <a:pPr marL="171450" indent="-171450">
              <a:spcAft>
                <a:spcPts val="600"/>
              </a:spcAft>
              <a:buFont typeface="Arial" panose="020B0604020202020204" pitchFamily="34" charset="0"/>
              <a:buChar char="•"/>
            </a:pPr>
            <a:r>
              <a:rPr lang="en-US" sz="1200">
                <a:solidFill>
                  <a:schemeClr val="bg1"/>
                </a:solidFill>
                <a:latin typeface="Roboto"/>
                <a:ea typeface="Roboto"/>
                <a:cs typeface="Roboto"/>
              </a:rPr>
              <a:t>Content is always carefully situated within existing schemas. Every unit considers the prior knowledge that is prerequisite for that unit and builds on that knowledge to develop a deeper understanding of that concept. For example, pupils are not expected to be able to produce a representational drawing until after they have explored a range of drawing materials and have had the opportunity to experiment and create using a range of materials, techniques and processes. </a:t>
            </a:r>
          </a:p>
          <a:p>
            <a:pPr marL="171450" indent="-171450">
              <a:spcAft>
                <a:spcPts val="600"/>
              </a:spcAft>
              <a:buFont typeface="Arial" panose="020B0604020202020204" pitchFamily="34" charset="0"/>
              <a:buChar char="•"/>
            </a:pPr>
            <a:r>
              <a:rPr lang="en-US" sz="1200">
                <a:solidFill>
                  <a:schemeClr val="bg1"/>
                </a:solidFill>
                <a:latin typeface="Roboto"/>
                <a:ea typeface="Roboto"/>
                <a:cs typeface="Roboto"/>
              </a:rPr>
              <a:t>Vertical concepts are used within lessons to connect aspects of learning. In Art and Design, this is most clearly evidenced in the progression of knowledge and skills linked through the formal elements (line, tone, space, shape, form, colour, pattern and texture). These building blocks of the subject offer opportunities for pupils to develop their knowledge and understanding as well as their practical skills.</a:t>
            </a:r>
          </a:p>
          <a:p>
            <a:pPr marL="171450" indent="-171450">
              <a:spcAft>
                <a:spcPts val="600"/>
              </a:spcAft>
              <a:buFont typeface="Arial" panose="020B0604020202020204" pitchFamily="34" charset="0"/>
              <a:buChar char="•"/>
            </a:pPr>
            <a:r>
              <a:rPr lang="en-US" sz="1200">
                <a:solidFill>
                  <a:schemeClr val="bg1"/>
                </a:solidFill>
                <a:latin typeface="Roboto"/>
                <a:ea typeface="+mn-lt"/>
                <a:cs typeface="+mn-lt"/>
              </a:rPr>
              <a:t>Disciplinary knowledge is explicitly taught to pupils and carefully sequenced to ensure pupils are provided with opportunities to practice these skills throughout the curriculum. Pupils are encouraged to engage with big questions about the meaning and purpose of art, as well as exploring the concept of creativity in both a theoretical and very practical way. Our purpose is to allow our pupils to see themselves as artists by developing their innate creativity through building their confidence in knowledge, understanding and skill.</a:t>
            </a:r>
            <a:endParaRPr lang="en-US" sz="1200">
              <a:solidFill>
                <a:schemeClr val="bg1"/>
              </a:solidFill>
              <a:latin typeface="Roboto"/>
              <a:ea typeface="Calibri"/>
              <a:cs typeface="Calibri"/>
            </a:endParaRPr>
          </a:p>
        </p:txBody>
      </p:sp>
    </p:spTree>
    <p:extLst>
      <p:ext uri="{BB962C8B-B14F-4D97-AF65-F5344CB8AC3E}">
        <p14:creationId xmlns:p14="http://schemas.microsoft.com/office/powerpoint/2010/main" val="3879984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11BF97-F4B6-457A-96B8-550B0B138EC6}"/>
              </a:ext>
            </a:extLst>
          </p:cNvPr>
          <p:cNvSpPr>
            <a:spLocks noGrp="1"/>
          </p:cNvSpPr>
          <p:nvPr>
            <p:ph type="body" sz="quarter" idx="10"/>
          </p:nvPr>
        </p:nvSpPr>
        <p:spPr/>
        <p:txBody>
          <a:bodyPr/>
          <a:lstStyle/>
          <a:p>
            <a:r>
              <a:rPr lang="en-GB"/>
              <a:t>Impact</a:t>
            </a:r>
          </a:p>
        </p:txBody>
      </p:sp>
      <p:sp>
        <p:nvSpPr>
          <p:cNvPr id="2" name="TextBox 1">
            <a:extLst>
              <a:ext uri="{FF2B5EF4-FFF2-40B4-BE49-F238E27FC236}">
                <a16:creationId xmlns:a16="http://schemas.microsoft.com/office/drawing/2014/main" id="{6E84A31D-DFC6-C98F-0C6A-9F4BFA915B16}"/>
              </a:ext>
            </a:extLst>
          </p:cNvPr>
          <p:cNvSpPr txBox="1"/>
          <p:nvPr/>
        </p:nvSpPr>
        <p:spPr>
          <a:xfrm>
            <a:off x="598310" y="1388534"/>
            <a:ext cx="8139289" cy="3903633"/>
          </a:xfrm>
          <a:prstGeom prst="rect">
            <a:avLst/>
          </a:prstGeom>
          <a:noFill/>
        </p:spPr>
        <p:txBody>
          <a:bodyPr wrap="square" lIns="91440" tIns="45720" rIns="91440" bIns="45720" rtlCol="0" anchor="t">
            <a:spAutoFit/>
          </a:bodyPr>
          <a:lstStyle/>
          <a:p>
            <a:pPr algn="l">
              <a:spcAft>
                <a:spcPts val="600"/>
              </a:spcAft>
            </a:pPr>
            <a:r>
              <a:rPr lang="en-US" sz="1200">
                <a:solidFill>
                  <a:schemeClr val="bg1"/>
                </a:solidFill>
                <a:latin typeface="Roboto" panose="02000000000000000000" pitchFamily="2" charset="0"/>
                <a:ea typeface="Roboto" panose="02000000000000000000" pitchFamily="2" charset="0"/>
                <a:cs typeface="Roboto" panose="02000000000000000000" pitchFamily="2" charset="0"/>
              </a:rPr>
              <a:t>The careful sequencing of the curriculum – and how concepts are gradually built over time – is the progression model. If pupils are keeping up with the curriculum, they are making progress. Formative assessment is </a:t>
            </a:r>
            <a:r>
              <a:rPr lang="en-US" sz="1200" err="1">
                <a:solidFill>
                  <a:schemeClr val="bg1"/>
                </a:solidFill>
                <a:latin typeface="Roboto" panose="02000000000000000000" pitchFamily="2" charset="0"/>
                <a:ea typeface="Roboto" panose="02000000000000000000" pitchFamily="2" charset="0"/>
                <a:cs typeface="Roboto" panose="02000000000000000000" pitchFamily="2" charset="0"/>
              </a:rPr>
              <a:t>prioritised</a:t>
            </a:r>
            <a:r>
              <a:rPr lang="en-US" sz="1200">
                <a:solidFill>
                  <a:schemeClr val="bg1"/>
                </a:solidFill>
                <a:latin typeface="Roboto" panose="02000000000000000000" pitchFamily="2" charset="0"/>
                <a:ea typeface="Roboto" panose="02000000000000000000" pitchFamily="2" charset="0"/>
                <a:cs typeface="Roboto" panose="02000000000000000000" pitchFamily="2" charset="0"/>
              </a:rPr>
              <a:t> and is focused on whether pupils are keeping up with the curriculum.</a:t>
            </a:r>
          </a:p>
          <a:p>
            <a:pPr algn="l">
              <a:spcAft>
                <a:spcPts val="600"/>
              </a:spcAft>
            </a:pPr>
            <a:endParaRPr lang="en-US" sz="1200">
              <a:solidFill>
                <a:schemeClr val="bg1"/>
              </a:solidFill>
              <a:latin typeface="Roboto" panose="02000000000000000000" pitchFamily="2" charset="0"/>
              <a:ea typeface="Roboto" panose="02000000000000000000" pitchFamily="2" charset="0"/>
              <a:cs typeface="Roboto" panose="02000000000000000000" pitchFamily="2" charset="0"/>
            </a:endParaRPr>
          </a:p>
          <a:p>
            <a:pPr algn="l">
              <a:spcAft>
                <a:spcPts val="600"/>
              </a:spcAft>
            </a:pPr>
            <a:r>
              <a:rPr lang="en-US" sz="1200">
                <a:solidFill>
                  <a:schemeClr val="bg1"/>
                </a:solidFill>
                <a:latin typeface="Roboto" panose="02000000000000000000" pitchFamily="2" charset="0"/>
                <a:ea typeface="Roboto" panose="02000000000000000000" pitchFamily="2" charset="0"/>
                <a:cs typeface="Roboto" panose="02000000000000000000" pitchFamily="2" charset="0"/>
              </a:rPr>
              <a:t>In general, this is done through:</a:t>
            </a:r>
          </a:p>
          <a:p>
            <a:pPr>
              <a:spcBef>
                <a:spcPts val="0"/>
              </a:spcBef>
              <a:spcAft>
                <a:spcPts val="400"/>
              </a:spcAft>
            </a:pPr>
            <a:r>
              <a:rPr lang="en-US" sz="1200" b="1">
                <a:solidFill>
                  <a:schemeClr val="accent1"/>
                </a:solidFill>
                <a:latin typeface="Roboto" panose="02000000000000000000" pitchFamily="2" charset="0"/>
                <a:ea typeface="Roboto" panose="02000000000000000000" pitchFamily="2" charset="0"/>
              </a:rPr>
              <a:t>Use of sketchbooks and pupil-conferencing</a:t>
            </a:r>
          </a:p>
          <a:p>
            <a:pPr>
              <a:spcBef>
                <a:spcPts val="0"/>
              </a:spcBef>
              <a:spcAft>
                <a:spcPts val="400"/>
              </a:spcAft>
            </a:pPr>
            <a:r>
              <a:rPr lang="en-US" sz="1200">
                <a:solidFill>
                  <a:schemeClr val="bg1"/>
                </a:solidFill>
                <a:latin typeface="Roboto" panose="02000000000000000000" pitchFamily="2" charset="0"/>
                <a:ea typeface="Roboto" panose="02000000000000000000" pitchFamily="2" charset="0"/>
              </a:rPr>
              <a:t>Unless it is unavoidable, pupils use the same sketchbook over multiple years, until it is complete. Sketchbooks contain a record of pupils’ progress over a significant period of time. Talking to pupils about their sketchbooks allows us to assess how much of the curriculum content is secure. These conversations are used to determine whether pupils have a good understanding of the vertical concepts (</a:t>
            </a:r>
            <a:r>
              <a:rPr lang="en-US" sz="1200" b="1">
                <a:solidFill>
                  <a:schemeClr val="bg1"/>
                </a:solidFill>
                <a:latin typeface="Roboto" panose="02000000000000000000" pitchFamily="2" charset="0"/>
                <a:ea typeface="Roboto" panose="02000000000000000000" pitchFamily="2" charset="0"/>
              </a:rPr>
              <a:t>practical knowledge</a:t>
            </a:r>
            <a:r>
              <a:rPr lang="en-US" sz="1200">
                <a:solidFill>
                  <a:schemeClr val="bg1"/>
                </a:solidFill>
                <a:latin typeface="Roboto" panose="02000000000000000000" pitchFamily="2" charset="0"/>
                <a:ea typeface="Roboto" panose="02000000000000000000" pitchFamily="2" charset="0"/>
              </a:rPr>
              <a:t>), and if they can link recently taught content to learning from previous units. </a:t>
            </a:r>
          </a:p>
          <a:p>
            <a:pPr>
              <a:spcBef>
                <a:spcPts val="0"/>
              </a:spcBef>
              <a:spcAft>
                <a:spcPts val="400"/>
              </a:spcAft>
            </a:pPr>
            <a:r>
              <a:rPr lang="en-US" sz="1200" b="1">
                <a:solidFill>
                  <a:schemeClr val="accent1"/>
                </a:solidFill>
                <a:latin typeface="Roboto" panose="02000000000000000000" pitchFamily="2" charset="0"/>
                <a:ea typeface="Roboto" panose="02000000000000000000" pitchFamily="2" charset="0"/>
              </a:rPr>
              <a:t>Formative assessment in lessons</a:t>
            </a:r>
          </a:p>
          <a:p>
            <a:pPr>
              <a:spcBef>
                <a:spcPts val="0"/>
              </a:spcBef>
              <a:spcAft>
                <a:spcPts val="400"/>
              </a:spcAft>
            </a:pPr>
            <a:r>
              <a:rPr lang="en-US" sz="1200">
                <a:solidFill>
                  <a:schemeClr val="bg1"/>
                </a:solidFill>
                <a:latin typeface="Roboto" panose="02000000000000000000" pitchFamily="2" charset="0"/>
                <a:ea typeface="Roboto" panose="02000000000000000000" pitchFamily="2" charset="0"/>
              </a:rPr>
              <a:t>There are opportunities for formative assessment in the lessons, and teachers continually adapt their lesson delivery to address misconceptions and ensure that pupils are keeping up with the content.</a:t>
            </a:r>
          </a:p>
          <a:p>
            <a:pPr>
              <a:spcBef>
                <a:spcPts val="0"/>
              </a:spcBef>
              <a:spcAft>
                <a:spcPts val="400"/>
              </a:spcAft>
            </a:pPr>
            <a:r>
              <a:rPr lang="en-US" sz="1200" b="1">
                <a:solidFill>
                  <a:schemeClr val="accent1"/>
                </a:solidFill>
                <a:latin typeface="Roboto" panose="02000000000000000000" pitchFamily="2" charset="0"/>
                <a:ea typeface="Roboto" panose="02000000000000000000" pitchFamily="2" charset="0"/>
              </a:rPr>
              <a:t>Low-stakes summative assessment</a:t>
            </a:r>
          </a:p>
          <a:p>
            <a:pPr>
              <a:spcBef>
                <a:spcPts val="0"/>
              </a:spcBef>
              <a:spcAft>
                <a:spcPts val="400"/>
              </a:spcAft>
            </a:pPr>
            <a:r>
              <a:rPr lang="en-US" sz="1200">
                <a:solidFill>
                  <a:schemeClr val="bg1"/>
                </a:solidFill>
                <a:latin typeface="Roboto" panose="02000000000000000000" pitchFamily="2" charset="0"/>
                <a:ea typeface="Roboto" panose="02000000000000000000" pitchFamily="2" charset="0"/>
              </a:rPr>
              <a:t>We also use low-stakes quizzes at the end of the unit to assess whether pupils have learned the core knowledge for that unit. These are also used formatively, and teachers plan to fill gaps and address misconceptions before moving on.</a:t>
            </a:r>
            <a:endParaRPr lang="en-US" sz="1200">
              <a:solidFill>
                <a:schemeClr val="bg1"/>
              </a:solidFill>
              <a:highlight>
                <a:srgbClr val="F1C2D2"/>
              </a:highlight>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852118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E45F49-D03F-4923-9538-9784DCDFFE48}"/>
              </a:ext>
            </a:extLst>
          </p:cNvPr>
          <p:cNvSpPr>
            <a:spLocks noGrp="1"/>
          </p:cNvSpPr>
          <p:nvPr>
            <p:ph type="body" sz="quarter" idx="10"/>
          </p:nvPr>
        </p:nvSpPr>
        <p:spPr>
          <a:xfrm>
            <a:off x="203201" y="234234"/>
            <a:ext cx="7830456" cy="458089"/>
          </a:xfrm>
        </p:spPr>
        <p:txBody>
          <a:bodyPr/>
          <a:lstStyle/>
          <a:p>
            <a:r>
              <a:rPr lang="en-US" altLang="en-US"/>
              <a:t>United Curriculum Principles: </a:t>
            </a:r>
            <a:r>
              <a:rPr lang="en-US" altLang="en-US">
                <a:ln w="12700">
                  <a:solidFill>
                    <a:schemeClr val="accent1"/>
                  </a:solidFill>
                </a:ln>
                <a:solidFill>
                  <a:schemeClr val="accent1"/>
                </a:solidFill>
              </a:rPr>
              <a:t>Art &amp; Design</a:t>
            </a:r>
            <a:endParaRPr lang="en-GB">
              <a:ln w="12700">
                <a:solidFill>
                  <a:schemeClr val="accent1"/>
                </a:solidFill>
              </a:ln>
              <a:solidFill>
                <a:schemeClr val="accent1"/>
              </a:solidFill>
            </a:endParaRPr>
          </a:p>
        </p:txBody>
      </p:sp>
      <p:sp>
        <p:nvSpPr>
          <p:cNvPr id="6" name="TextBox 5">
            <a:extLst>
              <a:ext uri="{FF2B5EF4-FFF2-40B4-BE49-F238E27FC236}">
                <a16:creationId xmlns:a16="http://schemas.microsoft.com/office/drawing/2014/main" id="{3D847AA8-0D90-444A-A471-42E91855B087}"/>
              </a:ext>
            </a:extLst>
          </p:cNvPr>
          <p:cNvSpPr txBox="1"/>
          <p:nvPr/>
        </p:nvSpPr>
        <p:spPr>
          <a:xfrm>
            <a:off x="203201" y="796251"/>
            <a:ext cx="9162906" cy="5955476"/>
          </a:xfrm>
          <a:prstGeom prst="rect">
            <a:avLst/>
          </a:prstGeom>
          <a:noFill/>
        </p:spPr>
        <p:txBody>
          <a:bodyPr wrap="square" anchor="t">
            <a:spAutoFit/>
          </a:bodyPr>
          <a:lstStyle/>
          <a:p>
            <a:pPr>
              <a:spcAft>
                <a:spcPts val="600"/>
              </a:spcAft>
            </a:pPr>
            <a:r>
              <a:rPr lang="en-US" sz="14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The United Curriculum for Art provides all children, regardless of their background, with:</a:t>
            </a:r>
            <a:endParaRPr lang="en-GB" sz="140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GB" sz="1200" b="1">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Entitlement</a:t>
            </a:r>
          </a:p>
          <a:p>
            <a:pPr lvl="1">
              <a:spcAft>
                <a:spcPts val="1200"/>
              </a:spcAft>
              <a:tabLst>
                <a:tab pos="457200" algn="l"/>
              </a:tabLst>
            </a:pPr>
            <a:r>
              <a:rPr lang="en-GB" sz="1200">
                <a:solidFill>
                  <a:schemeClr val="bg1"/>
                </a:solidFill>
                <a:effectLst/>
                <a:latin typeface="Roboto" panose="02000000000000000000" pitchFamily="2" charset="0"/>
                <a:ea typeface="Roboto" panose="02000000000000000000" pitchFamily="2" charset="0"/>
                <a:cs typeface="Times New Roman" panose="02020603050405020304" pitchFamily="18" charset="0"/>
              </a:rPr>
              <a:t>Regardless of their starting point, the curriculum allows pupils to produce creative work, to explore ideas and develop the confidence to excel in a broad range of artistic techniques. All pupils will learn about artists and cultures from across history and across the world.  </a:t>
            </a:r>
          </a:p>
          <a:p>
            <a:pPr marL="342900" lvl="0" indent="-342900">
              <a:buFont typeface="Arial" panose="020B0604020202020204" pitchFamily="34" charset="0"/>
              <a:buChar char="•"/>
              <a:tabLst>
                <a:tab pos="457200" algn="l"/>
              </a:tabLst>
            </a:pPr>
            <a:r>
              <a:rPr lang="en-GB" sz="1200" b="1">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Coherence</a:t>
            </a:r>
          </a:p>
          <a:p>
            <a:pPr lvl="1">
              <a:spcAft>
                <a:spcPts val="1200"/>
              </a:spcAft>
              <a:tabLst>
                <a:tab pos="457200" algn="l"/>
              </a:tabLst>
            </a:pPr>
            <a:r>
              <a:rPr lang="en-GB" sz="1200">
                <a:solidFill>
                  <a:schemeClr val="bg1"/>
                </a:solidFill>
                <a:effectLst/>
                <a:latin typeface="Roboto" panose="02000000000000000000" pitchFamily="2" charset="0"/>
                <a:ea typeface="Roboto" panose="02000000000000000000" pitchFamily="2" charset="0"/>
                <a:cs typeface="Times New Roman" panose="02020603050405020304" pitchFamily="18" charset="0"/>
              </a:rPr>
              <a:t>Taking the National Curriculum as its starting point, the curriculum is sequenced from Early Years to Key Stage 3 and beyond so that pupils gradually develop and build their practical knowledge, including the formal elements, the use of a range of materials in two and three dimensions, and the techniques required to produce artwork. Theoretical and disciplinary knowledge is sequenced so that pupils build a deeper understanding across key stages.</a:t>
            </a:r>
          </a:p>
          <a:p>
            <a:pPr marL="342900" lvl="0" indent="-342900">
              <a:buFont typeface="Arial" panose="020B0604020202020204" pitchFamily="34" charset="0"/>
              <a:buChar char="•"/>
              <a:tabLst>
                <a:tab pos="457200" algn="l"/>
              </a:tabLst>
            </a:pPr>
            <a:r>
              <a:rPr lang="en-GB" sz="1200" b="1">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Mastery</a:t>
            </a:r>
          </a:p>
          <a:p>
            <a:pPr lvl="1">
              <a:spcAft>
                <a:spcPts val="1200"/>
              </a:spcAft>
              <a:tabLst>
                <a:tab pos="457200" algn="l"/>
              </a:tabLst>
            </a:pPr>
            <a:r>
              <a:rPr lang="en-GB" sz="1200">
                <a:solidFill>
                  <a:schemeClr val="bg1"/>
                </a:solidFill>
                <a:effectLst/>
                <a:latin typeface="Roboto" panose="02000000000000000000" pitchFamily="2" charset="0"/>
                <a:ea typeface="Roboto" panose="02000000000000000000" pitchFamily="2" charset="0"/>
                <a:cs typeface="Times New Roman" panose="02020603050405020304" pitchFamily="18" charset="0"/>
              </a:rPr>
              <a:t>All pupils will be explicitly taught about the formal elements – colour, form, line, pattern, shape, texture and tone – and other aspects of art knowledge in small steps. Pupils will revisit, develop and apply their skills with increasing technical proficiency.</a:t>
            </a:r>
          </a:p>
          <a:p>
            <a:pPr marL="342900" lvl="0" indent="-342900">
              <a:buFont typeface="Arial" panose="020B0604020202020204" pitchFamily="34" charset="0"/>
              <a:buChar char="•"/>
              <a:tabLst>
                <a:tab pos="457200" algn="l"/>
              </a:tabLst>
            </a:pPr>
            <a:r>
              <a:rPr lang="en-GB" sz="1200" b="1">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Adaptability</a:t>
            </a:r>
          </a:p>
          <a:p>
            <a:pPr lvl="1">
              <a:spcAft>
                <a:spcPts val="1200"/>
              </a:spcAft>
              <a:tabLst>
                <a:tab pos="457200" algn="l"/>
              </a:tabLst>
            </a:pPr>
            <a:r>
              <a:rPr lang="en-GB" sz="1200">
                <a:solidFill>
                  <a:schemeClr val="bg1"/>
                </a:solidFill>
                <a:effectLst/>
                <a:latin typeface="Roboto" panose="02000000000000000000" pitchFamily="2" charset="0"/>
                <a:ea typeface="Roboto" panose="02000000000000000000" pitchFamily="2" charset="0"/>
                <a:cs typeface="Times New Roman" panose="02020603050405020304" pitchFamily="18" charset="0"/>
              </a:rPr>
              <a:t>Our art curriculum is designed to give teachers flexibility, allowing them to select and adapt resources for their specific context. Schools are encouraged to bring it to life for their pupils by supplementing it with artists from their local area. In Key Stage 3, schools should select outcomes, materials and skills focus for units based on local context and teacher expertise.</a:t>
            </a:r>
          </a:p>
          <a:p>
            <a:pPr marL="342900" lvl="0" indent="-342900">
              <a:buFont typeface="Arial" panose="020B0604020202020204" pitchFamily="34" charset="0"/>
              <a:buChar char="•"/>
              <a:tabLst>
                <a:tab pos="457200" algn="l"/>
              </a:tabLst>
            </a:pPr>
            <a:r>
              <a:rPr lang="en-GB" sz="1200" b="1">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Representation</a:t>
            </a:r>
            <a:endParaRPr lang="en-GB" sz="1200" b="1">
              <a:solidFill>
                <a:schemeClr val="accent1"/>
              </a:solidFill>
              <a:latin typeface="Roboto" panose="02000000000000000000" pitchFamily="2" charset="0"/>
              <a:ea typeface="Roboto" panose="02000000000000000000" pitchFamily="2" charset="0"/>
              <a:cs typeface="Times New Roman" panose="02020603050405020304" pitchFamily="18" charset="0"/>
            </a:endParaRPr>
          </a:p>
          <a:p>
            <a:pPr lvl="1">
              <a:spcAft>
                <a:spcPts val="1200"/>
              </a:spcAft>
              <a:tabLst>
                <a:tab pos="457200" algn="l"/>
              </a:tabLst>
            </a:pPr>
            <a:r>
              <a:rPr lang="en-US" sz="1200">
                <a:solidFill>
                  <a:schemeClr val="bg1"/>
                </a:solidFill>
                <a:effectLst/>
                <a:latin typeface="Roboto" panose="02000000000000000000" pitchFamily="2" charset="0"/>
                <a:ea typeface="Roboto" panose="02000000000000000000" pitchFamily="2" charset="0"/>
                <a:cs typeface="Times New Roman" panose="02020603050405020304" pitchFamily="18" charset="0"/>
              </a:rPr>
              <a:t>The Art curriculum provides children with the opportunity to explore historical and contemporary artists and artworks, who represent their own and others’ cultures, values and beliefs. </a:t>
            </a:r>
            <a:r>
              <a:rPr lang="en-GB" sz="1200">
                <a:solidFill>
                  <a:schemeClr val="bg1"/>
                </a:solidFill>
                <a:effectLst/>
                <a:latin typeface="Roboto" panose="02000000000000000000" pitchFamily="2" charset="0"/>
                <a:ea typeface="Roboto" panose="02000000000000000000" pitchFamily="2" charset="0"/>
                <a:cs typeface="Times New Roman" panose="02020603050405020304" pitchFamily="18" charset="0"/>
              </a:rPr>
              <a:t>We will explore the context in which the art was produced, and consider the full breadth of human experience and expression through art. </a:t>
            </a:r>
          </a:p>
          <a:p>
            <a:pPr marL="342900" lvl="0" indent="-342900">
              <a:buFont typeface="Arial" panose="020B0604020202020204" pitchFamily="34" charset="0"/>
              <a:buChar char="•"/>
              <a:tabLst>
                <a:tab pos="457200" algn="l"/>
              </a:tabLst>
            </a:pPr>
            <a:r>
              <a:rPr lang="en-GB" sz="1200" b="1">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Education with Character</a:t>
            </a:r>
          </a:p>
          <a:p>
            <a:pPr lvl="1">
              <a:spcAft>
                <a:spcPts val="1200"/>
              </a:spcAft>
              <a:tabLst>
                <a:tab pos="457200" algn="l"/>
              </a:tabLst>
            </a:pPr>
            <a:r>
              <a:rPr lang="en-GB" sz="1200">
                <a:solidFill>
                  <a:schemeClr val="bg1"/>
                </a:solidFill>
                <a:effectLst/>
                <a:latin typeface="Roboto" panose="02000000000000000000" pitchFamily="2" charset="0"/>
                <a:ea typeface="Roboto" panose="02000000000000000000" pitchFamily="2" charset="0"/>
                <a:cs typeface="Times New Roman" panose="02020603050405020304" pitchFamily="18" charset="0"/>
              </a:rPr>
              <a:t>We aim to build and maintain pupils’ confidence in their ability as artists to create. The curriculum will develop aspects of character such as resilience, confidence and risk taking. Through the curriculum, pupils are given opportunities to share, reflect and learn about each other’s experiences whilst recognising the things we have in common. </a:t>
            </a:r>
          </a:p>
          <a:p>
            <a:pPr>
              <a:spcAft>
                <a:spcPts val="2400"/>
              </a:spcAft>
              <a:defRPr/>
            </a:pPr>
            <a:endParaRPr lang="en-US" sz="1400" b="1">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372894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C671CFA-A133-86E5-BDC7-3B8ADB73477F}"/>
              </a:ext>
            </a:extLst>
          </p:cNvPr>
          <p:cNvSpPr txBox="1"/>
          <p:nvPr/>
        </p:nvSpPr>
        <p:spPr>
          <a:xfrm>
            <a:off x="508000" y="1270408"/>
            <a:ext cx="8613422" cy="3821559"/>
          </a:xfrm>
          <a:prstGeom prst="rect">
            <a:avLst/>
          </a:prstGeom>
          <a:noFill/>
        </p:spPr>
        <p:txBody>
          <a:bodyPr wrap="square" lIns="91440" tIns="45720" rIns="91440" bIns="45720" rtlCol="0" anchor="t">
            <a:spAutoFit/>
          </a:bodyPr>
          <a:lstStyle/>
          <a:p>
            <a:pPr algn="l">
              <a:spcAft>
                <a:spcPts val="600"/>
              </a:spcAft>
            </a:pPr>
            <a:r>
              <a:rPr lang="en-US" sz="1200">
                <a:solidFill>
                  <a:schemeClr val="bg1"/>
                </a:solidFill>
                <a:latin typeface="Roboto" panose="02000000000000000000" pitchFamily="2" charset="0"/>
                <a:ea typeface="Roboto" panose="02000000000000000000" pitchFamily="2" charset="0"/>
                <a:cs typeface="Roboto" panose="02000000000000000000" pitchFamily="2" charset="0"/>
              </a:rPr>
              <a:t>Art is taught in units, once a term (Art alternates with D&amp;T).</a:t>
            </a:r>
          </a:p>
          <a:p>
            <a:pPr algn="l">
              <a:spcAft>
                <a:spcPts val="600"/>
              </a:spcAft>
            </a:pPr>
            <a:r>
              <a:rPr lang="en-US" sz="1200">
                <a:solidFill>
                  <a:schemeClr val="bg1"/>
                </a:solidFill>
                <a:latin typeface="Roboto" panose="02000000000000000000" pitchFamily="2" charset="0"/>
                <a:ea typeface="Roboto" panose="02000000000000000000" pitchFamily="2" charset="0"/>
                <a:cs typeface="Roboto" panose="02000000000000000000" pitchFamily="2" charset="0"/>
              </a:rPr>
              <a:t>Art is taught in EYFS within the planned Continuous Provision and direct adult input.</a:t>
            </a:r>
          </a:p>
          <a:p>
            <a:pPr>
              <a:spcAft>
                <a:spcPts val="600"/>
              </a:spcAft>
            </a:pPr>
            <a:r>
              <a:rPr lang="en-US" sz="1200">
                <a:solidFill>
                  <a:schemeClr val="bg1"/>
                </a:solidFill>
                <a:latin typeface="Roboto"/>
                <a:ea typeface="Roboto"/>
                <a:cs typeface="Roboto"/>
              </a:rPr>
              <a:t>The United Curriculum is sequenced so that meaningful links are made between subjects, and the order of units allows these connections to be made. For example, in Year 3 Spring pupils have the opportunity to create individual clay tiles which form part of collaborative storyboard illustrating a fairy tale. This unit links explicitly with the English curriculum unit </a:t>
            </a:r>
            <a:r>
              <a:rPr lang="en-US" sz="1200" i="1">
                <a:solidFill>
                  <a:schemeClr val="bg1"/>
                </a:solidFill>
                <a:latin typeface="Roboto"/>
                <a:ea typeface="Roboto"/>
                <a:cs typeface="Roboto"/>
              </a:rPr>
              <a:t>Fairy Tale Crimes</a:t>
            </a:r>
            <a:r>
              <a:rPr lang="en-US" sz="1200">
                <a:solidFill>
                  <a:schemeClr val="bg1"/>
                </a:solidFill>
                <a:latin typeface="Roboto"/>
                <a:ea typeface="Roboto"/>
                <a:cs typeface="Roboto"/>
              </a:rPr>
              <a:t>, in which pupils consider alternative readings of fairy tale characters and their intentions. </a:t>
            </a:r>
            <a:endParaRPr lang="en-US" sz="1200">
              <a:solidFill>
                <a:schemeClr val="bg1"/>
              </a:solidFill>
              <a:latin typeface="Roboto" panose="02000000000000000000" pitchFamily="2" charset="0"/>
              <a:ea typeface="Roboto" panose="02000000000000000000" pitchFamily="2" charset="0"/>
              <a:cs typeface="Roboto" panose="02000000000000000000" pitchFamily="2" charset="0"/>
            </a:endParaRPr>
          </a:p>
          <a:p>
            <a:pPr algn="l">
              <a:spcAft>
                <a:spcPts val="600"/>
              </a:spcAft>
            </a:pPr>
            <a:r>
              <a:rPr lang="en-US" sz="1200">
                <a:solidFill>
                  <a:schemeClr val="bg1"/>
                </a:solidFill>
                <a:latin typeface="Roboto" panose="02000000000000000000" pitchFamily="2" charset="0"/>
                <a:ea typeface="Roboto" panose="02000000000000000000" pitchFamily="2" charset="0"/>
                <a:cs typeface="Roboto" panose="02000000000000000000" pitchFamily="2" charset="0"/>
              </a:rPr>
              <a:t>The United Curriculum for Art &amp; Design has been adapted for </a:t>
            </a:r>
            <a:r>
              <a:rPr lang="en-US" sz="1200" b="1">
                <a:solidFill>
                  <a:schemeClr val="bg1"/>
                </a:solidFill>
                <a:latin typeface="Roboto" panose="02000000000000000000" pitchFamily="2" charset="0"/>
                <a:ea typeface="Roboto" panose="02000000000000000000" pitchFamily="2" charset="0"/>
                <a:cs typeface="Roboto" panose="02000000000000000000" pitchFamily="2" charset="0"/>
              </a:rPr>
              <a:t>Marlborough Road Academy </a:t>
            </a:r>
            <a:r>
              <a:rPr lang="en-US" sz="1200">
                <a:solidFill>
                  <a:schemeClr val="bg1"/>
                </a:solidFill>
                <a:latin typeface="Roboto" panose="02000000000000000000" pitchFamily="2" charset="0"/>
                <a:ea typeface="Roboto" panose="02000000000000000000" pitchFamily="2" charset="0"/>
                <a:cs typeface="Roboto" panose="02000000000000000000" pitchFamily="2" charset="0"/>
              </a:rPr>
              <a:t>by considering the context of our pupils and the community.</a:t>
            </a:r>
          </a:p>
          <a:p>
            <a:pPr algn="l">
              <a:spcAft>
                <a:spcPts val="600"/>
              </a:spcAft>
            </a:pPr>
            <a:r>
              <a:rPr lang="en-US" sz="1200" b="1">
                <a:solidFill>
                  <a:schemeClr val="bg1"/>
                </a:solidFill>
                <a:latin typeface="Roboto" panose="02000000000000000000" pitchFamily="2" charset="0"/>
                <a:ea typeface="Roboto" panose="02000000000000000000" pitchFamily="2" charset="0"/>
                <a:cs typeface="Roboto" panose="02000000000000000000" pitchFamily="2" charset="0"/>
              </a:rPr>
              <a:t>For example:</a:t>
            </a:r>
            <a:endParaRPr lang="en-US" sz="1200" b="1">
              <a:solidFill>
                <a:schemeClr val="bg1"/>
              </a:solidFill>
              <a:highlight>
                <a:srgbClr val="FFFF00"/>
              </a:highlight>
              <a:latin typeface="Roboto" panose="02000000000000000000" pitchFamily="2" charset="0"/>
              <a:ea typeface="Roboto" panose="02000000000000000000" pitchFamily="2" charset="0"/>
              <a:cs typeface="Roboto" panose="02000000000000000000" pitchFamily="2" charset="0"/>
            </a:endParaRPr>
          </a:p>
          <a:p>
            <a:pPr marL="171450" indent="-171450">
              <a:spcAft>
                <a:spcPts val="400"/>
              </a:spcAft>
              <a:buFont typeface="Arial" panose="020B0604020202020204" pitchFamily="34" charset="0"/>
              <a:buChar char="•"/>
            </a:pPr>
            <a:r>
              <a:rPr lang="en-US" sz="1200">
                <a:solidFill>
                  <a:schemeClr val="bg1"/>
                </a:solidFill>
                <a:latin typeface="Roboto"/>
                <a:ea typeface="Roboto"/>
                <a:cs typeface="Roboto"/>
              </a:rPr>
              <a:t>Pupils learn about local artists and their work, both past and present </a:t>
            </a:r>
            <a:r>
              <a:rPr lang="en-US" sz="1200" b="1" err="1">
                <a:solidFill>
                  <a:schemeClr val="bg1"/>
                </a:solidFill>
                <a:latin typeface="Roboto"/>
                <a:ea typeface="Roboto"/>
                <a:cs typeface="Roboto"/>
              </a:rPr>
              <a:t>e.g</a:t>
            </a:r>
            <a:r>
              <a:rPr lang="en-US" sz="1200" b="1">
                <a:solidFill>
                  <a:schemeClr val="bg1"/>
                </a:solidFill>
                <a:latin typeface="Roboto"/>
                <a:ea typeface="Roboto"/>
                <a:cs typeface="Roboto"/>
              </a:rPr>
              <a:t> L.S. Lowry </a:t>
            </a:r>
          </a:p>
          <a:p>
            <a:pPr marL="171450" indent="-171450">
              <a:spcAft>
                <a:spcPts val="400"/>
              </a:spcAft>
              <a:buFont typeface="Arial" panose="020B0604020202020204" pitchFamily="34" charset="0"/>
              <a:buChar char="•"/>
            </a:pPr>
            <a:r>
              <a:rPr lang="en-US" sz="1200">
                <a:solidFill>
                  <a:schemeClr val="bg1"/>
                </a:solidFill>
                <a:latin typeface="Roboto"/>
                <a:ea typeface="Roboto"/>
                <a:cs typeface="Roboto"/>
              </a:rPr>
              <a:t>In Y1 Summer, pupils have the opportunity to explore the natural environment around their school building and record their findings using art techniques.</a:t>
            </a:r>
          </a:p>
          <a:p>
            <a:pPr marL="171450" indent="-171450">
              <a:spcAft>
                <a:spcPts val="400"/>
              </a:spcAft>
              <a:buFont typeface="Arial" panose="020B0604020202020204" pitchFamily="34" charset="0"/>
              <a:buChar char="•"/>
            </a:pPr>
            <a:r>
              <a:rPr lang="en-US" sz="1200">
                <a:solidFill>
                  <a:schemeClr val="bg1"/>
                </a:solidFill>
                <a:latin typeface="Roboto"/>
                <a:ea typeface="Roboto"/>
                <a:cs typeface="Roboto"/>
              </a:rPr>
              <a:t>In Y2 Autumn, pupils explore their school environment and consider the work of designers and architects in relation to their own built environment.</a:t>
            </a:r>
          </a:p>
          <a:p>
            <a:pPr marL="171450" indent="-171450">
              <a:spcAft>
                <a:spcPts val="400"/>
              </a:spcAft>
              <a:buFont typeface="Arial" panose="020B0604020202020204" pitchFamily="34" charset="0"/>
              <a:buChar char="•"/>
            </a:pPr>
            <a:r>
              <a:rPr lang="en-US" sz="1200">
                <a:solidFill>
                  <a:schemeClr val="bg1"/>
                </a:solidFill>
                <a:latin typeface="Roboto"/>
                <a:ea typeface="Roboto"/>
                <a:cs typeface="Roboto"/>
              </a:rPr>
              <a:t>In Y4 Summer and Y6 Summer, pupils are encouraged to explore and celebrate their identity through artwork.</a:t>
            </a:r>
          </a:p>
          <a:p>
            <a:pPr marL="171450" indent="-171450">
              <a:spcAft>
                <a:spcPts val="400"/>
              </a:spcAft>
              <a:buFont typeface="Arial" panose="020B0604020202020204" pitchFamily="34" charset="0"/>
              <a:buChar char="•"/>
            </a:pPr>
            <a:r>
              <a:rPr lang="en-US" sz="1200">
                <a:solidFill>
                  <a:schemeClr val="bg1"/>
                </a:solidFill>
                <a:latin typeface="Roboto"/>
                <a:ea typeface="Roboto"/>
                <a:cs typeface="Roboto"/>
              </a:rPr>
              <a:t>In Y5 Spring, pupils have the opportunity to record a journey they have made, during which they explore the local area through the study of maps.</a:t>
            </a:r>
          </a:p>
        </p:txBody>
      </p:sp>
      <p:sp>
        <p:nvSpPr>
          <p:cNvPr id="4" name="Text Placeholder 3">
            <a:extLst>
              <a:ext uri="{FF2B5EF4-FFF2-40B4-BE49-F238E27FC236}">
                <a16:creationId xmlns:a16="http://schemas.microsoft.com/office/drawing/2014/main" id="{BA149438-65AE-EB03-961D-1FDBC6DE7686}"/>
              </a:ext>
            </a:extLst>
          </p:cNvPr>
          <p:cNvSpPr>
            <a:spLocks noGrp="1"/>
          </p:cNvSpPr>
          <p:nvPr>
            <p:ph type="body" sz="quarter" idx="10"/>
          </p:nvPr>
        </p:nvSpPr>
        <p:spPr/>
        <p:txBody>
          <a:bodyPr/>
          <a:lstStyle/>
          <a:p>
            <a:r>
              <a:rPr lang="en-GB"/>
              <a:t>Art &amp; Design in Our Local Context</a:t>
            </a:r>
          </a:p>
        </p:txBody>
      </p:sp>
    </p:spTree>
    <p:extLst>
      <p:ext uri="{BB962C8B-B14F-4D97-AF65-F5344CB8AC3E}">
        <p14:creationId xmlns:p14="http://schemas.microsoft.com/office/powerpoint/2010/main" val="3229121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C8895-0C06-16CE-1503-8223F5AB736A}"/>
            </a:ext>
          </a:extLst>
        </p:cNvPr>
        <p:cNvGrpSpPr/>
        <p:nvPr/>
      </p:nvGrpSpPr>
      <p:grpSpPr>
        <a:xfrm>
          <a:off x="0" y="0"/>
          <a:ext cx="0" cy="0"/>
          <a:chOff x="0" y="0"/>
          <a:chExt cx="0" cy="0"/>
        </a:xfrm>
      </p:grpSpPr>
      <p:sp>
        <p:nvSpPr>
          <p:cNvPr id="137" name="Freeform: Shape 136">
            <a:extLst>
              <a:ext uri="{FF2B5EF4-FFF2-40B4-BE49-F238E27FC236}">
                <a16:creationId xmlns:a16="http://schemas.microsoft.com/office/drawing/2014/main" id="{9DA714AA-D17A-65E6-796A-0D8DF93612BD}"/>
              </a:ext>
            </a:extLst>
          </p:cNvPr>
          <p:cNvSpPr/>
          <p:nvPr/>
        </p:nvSpPr>
        <p:spPr>
          <a:xfrm>
            <a:off x="3702855" y="5087471"/>
            <a:ext cx="3117" cy="47959"/>
          </a:xfrm>
          <a:custGeom>
            <a:avLst/>
            <a:gdLst>
              <a:gd name="connsiteX0" fmla="*/ 0 w 3117"/>
              <a:gd name="connsiteY0" fmla="*/ 0 h 47959"/>
              <a:gd name="connsiteX1" fmla="*/ 3117 w 3117"/>
              <a:gd name="connsiteY1" fmla="*/ 0 h 47959"/>
              <a:gd name="connsiteX2" fmla="*/ 3117 w 3117"/>
              <a:gd name="connsiteY2" fmla="*/ 47960 h 47959"/>
              <a:gd name="connsiteX3" fmla="*/ 0 w 3117"/>
              <a:gd name="connsiteY3" fmla="*/ 47960 h 47959"/>
            </a:gdLst>
            <a:ahLst/>
            <a:cxnLst>
              <a:cxn ang="0">
                <a:pos x="connsiteX0" y="connsiteY0"/>
              </a:cxn>
              <a:cxn ang="0">
                <a:pos x="connsiteX1" y="connsiteY1"/>
              </a:cxn>
              <a:cxn ang="0">
                <a:pos x="connsiteX2" y="connsiteY2"/>
              </a:cxn>
              <a:cxn ang="0">
                <a:pos x="connsiteX3" y="connsiteY3"/>
              </a:cxn>
            </a:cxnLst>
            <a:rect l="l" t="t" r="r" b="b"/>
            <a:pathLst>
              <a:path w="3117" h="47959">
                <a:moveTo>
                  <a:pt x="0" y="0"/>
                </a:moveTo>
                <a:lnTo>
                  <a:pt x="3117" y="0"/>
                </a:lnTo>
                <a:lnTo>
                  <a:pt x="3117" y="47960"/>
                </a:lnTo>
                <a:lnTo>
                  <a:pt x="0" y="47960"/>
                </a:lnTo>
                <a:close/>
              </a:path>
            </a:pathLst>
          </a:custGeom>
          <a:solidFill>
            <a:srgbClr val="BFBBDB"/>
          </a:solidFill>
          <a:ln w="1198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3" name="Text Box 1">
            <a:extLst>
              <a:ext uri="{FF2B5EF4-FFF2-40B4-BE49-F238E27FC236}">
                <a16:creationId xmlns:a16="http://schemas.microsoft.com/office/drawing/2014/main" id="{AF7A1321-2163-D91E-1D8E-FA95C58A3EF0}"/>
              </a:ext>
            </a:extLst>
          </p:cNvPr>
          <p:cNvSpPr txBox="1">
            <a:spLocks/>
          </p:cNvSpPr>
          <p:nvPr/>
        </p:nvSpPr>
        <p:spPr>
          <a:xfrm>
            <a:off x="5026024" y="6576695"/>
            <a:ext cx="4872990" cy="281305"/>
          </a:xfrm>
          <a:prstGeom prst="rect">
            <a:avLst/>
          </a:prstGeom>
        </p:spPr>
        <p:txBody>
          <a:bodyPr vert="horz" wrap="square" lIns="91440" tIns="45720" rIns="91440" bIns="45720" rtlCol="0">
            <a:noAutofit/>
          </a:bodyPr>
          <a:lstStyle/>
          <a:p>
            <a:pPr marL="0" marR="0" lvl="0" indent="0" algn="r" defTabSz="457200" rtl="0" eaLnBrk="1" fontAlgn="auto" latinLnBrk="0" hangingPunct="1">
              <a:lnSpc>
                <a:spcPct val="120000"/>
              </a:lnSpc>
              <a:spcBef>
                <a:spcPts val="0"/>
              </a:spcBef>
              <a:spcAft>
                <a:spcPts val="1200"/>
              </a:spcAft>
              <a:buClrTx/>
              <a:buSzTx/>
              <a:buFontTx/>
              <a:buNone/>
              <a:tabLst/>
              <a:defRPr/>
            </a:pPr>
            <a:endParaRPr kumimoji="0" lang="en-GB" sz="1100" b="0" i="0" u="none" strike="noStrike" kern="1200" cap="none" spc="0" normalizeH="0" baseline="0" noProof="0">
              <a:ln>
                <a:noFill/>
              </a:ln>
              <a:solidFill>
                <a:srgbClr val="808080"/>
              </a:solidFill>
              <a:effectLst/>
              <a:uLnTx/>
              <a:uFillTx/>
              <a:latin typeface="United Curriculum" pitchFamily="50" charset="0"/>
              <a:ea typeface="Calibri" panose="020F0502020204030204" pitchFamily="34" charset="0"/>
              <a:cs typeface="Times New Roman" panose="02020603050405020304" pitchFamily="18" charset="0"/>
            </a:endParaRPr>
          </a:p>
        </p:txBody>
      </p:sp>
      <p:pic>
        <p:nvPicPr>
          <p:cNvPr id="5" name="Picture 4" descr="A purple paintbrushes in a bucket&#10;&#10;Description automatically generated with low confidence">
            <a:extLst>
              <a:ext uri="{FF2B5EF4-FFF2-40B4-BE49-F238E27FC236}">
                <a16:creationId xmlns:a16="http://schemas.microsoft.com/office/drawing/2014/main" id="{FAC0AA47-5652-F1DF-AE88-8AECAF9720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43066" y="159046"/>
            <a:ext cx="400629" cy="569588"/>
          </a:xfrm>
          <a:prstGeom prst="rect">
            <a:avLst/>
          </a:prstGeom>
        </p:spPr>
      </p:pic>
      <p:grpSp>
        <p:nvGrpSpPr>
          <p:cNvPr id="171" name="Group 170">
            <a:extLst>
              <a:ext uri="{FF2B5EF4-FFF2-40B4-BE49-F238E27FC236}">
                <a16:creationId xmlns:a16="http://schemas.microsoft.com/office/drawing/2014/main" id="{63A1F6C8-3531-F75D-F386-93CCC99A4FC7}"/>
              </a:ext>
            </a:extLst>
          </p:cNvPr>
          <p:cNvGrpSpPr/>
          <p:nvPr/>
        </p:nvGrpSpPr>
        <p:grpSpPr>
          <a:xfrm>
            <a:off x="1147860" y="1148954"/>
            <a:ext cx="7543249" cy="5087576"/>
            <a:chOff x="752025" y="1148954"/>
            <a:chExt cx="7018815" cy="4733869"/>
          </a:xfrm>
        </p:grpSpPr>
        <p:grpSp>
          <p:nvGrpSpPr>
            <p:cNvPr id="88" name="Graphic 8">
              <a:extLst>
                <a:ext uri="{FF2B5EF4-FFF2-40B4-BE49-F238E27FC236}">
                  <a16:creationId xmlns:a16="http://schemas.microsoft.com/office/drawing/2014/main" id="{FC91ADC6-1F0B-04D4-19C8-972ED5321B0B}"/>
                </a:ext>
              </a:extLst>
            </p:cNvPr>
            <p:cNvGrpSpPr/>
            <p:nvPr/>
          </p:nvGrpSpPr>
          <p:grpSpPr>
            <a:xfrm>
              <a:off x="2283301" y="1148954"/>
              <a:ext cx="1730040" cy="2983695"/>
              <a:chOff x="2493559" y="1176956"/>
              <a:chExt cx="1730040" cy="2983695"/>
            </a:xfrm>
          </p:grpSpPr>
          <p:sp>
            <p:nvSpPr>
              <p:cNvPr id="89" name="Freeform: Shape 88">
                <a:extLst>
                  <a:ext uri="{FF2B5EF4-FFF2-40B4-BE49-F238E27FC236}">
                    <a16:creationId xmlns:a16="http://schemas.microsoft.com/office/drawing/2014/main" id="{86FEDA72-213B-E219-2C04-21757F86CCF4}"/>
                  </a:ext>
                </a:extLst>
              </p:cNvPr>
              <p:cNvSpPr/>
              <p:nvPr/>
            </p:nvSpPr>
            <p:spPr>
              <a:xfrm>
                <a:off x="2493559" y="2897488"/>
                <a:ext cx="892368" cy="608036"/>
              </a:xfrm>
              <a:custGeom>
                <a:avLst/>
                <a:gdLst>
                  <a:gd name="csX0" fmla="*/ 892368 w 892368"/>
                  <a:gd name="csY0" fmla="*/ 608036 h 608036"/>
                  <a:gd name="csX1" fmla="*/ 892368 w 892368"/>
                  <a:gd name="csY1" fmla="*/ 0 h 608036"/>
                  <a:gd name="csX2" fmla="*/ 224 w 892368"/>
                  <a:gd name="csY2" fmla="*/ 0 h 608036"/>
                  <a:gd name="csX3" fmla="*/ 224 w 892368"/>
                  <a:gd name="csY3" fmla="*/ 169011 h 608036"/>
                  <a:gd name="csX4" fmla="*/ 0 w 892368"/>
                  <a:gd name="csY4" fmla="*/ 169011 h 608036"/>
                  <a:gd name="csX5" fmla="*/ 0 w 892368"/>
                  <a:gd name="csY5" fmla="*/ 608036 h 608036"/>
                  <a:gd name="csX6" fmla="*/ 892368 w 892368"/>
                  <a:gd name="csY6" fmla="*/ 608036 h 60803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92368" h="608036">
                    <a:moveTo>
                      <a:pt x="892368" y="608036"/>
                    </a:moveTo>
                    <a:lnTo>
                      <a:pt x="892368" y="0"/>
                    </a:lnTo>
                    <a:lnTo>
                      <a:pt x="224" y="0"/>
                    </a:lnTo>
                    <a:lnTo>
                      <a:pt x="224" y="169011"/>
                    </a:lnTo>
                    <a:lnTo>
                      <a:pt x="0" y="169011"/>
                    </a:lnTo>
                    <a:lnTo>
                      <a:pt x="0" y="608036"/>
                    </a:lnTo>
                    <a:lnTo>
                      <a:pt x="892368" y="608036"/>
                    </a:lnTo>
                    <a:close/>
                  </a:path>
                </a:pathLst>
              </a:custGeom>
              <a:solidFill>
                <a:srgbClr val="EEBFCF"/>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90" name="Freeform: Shape 89">
                <a:extLst>
                  <a:ext uri="{FF2B5EF4-FFF2-40B4-BE49-F238E27FC236}">
                    <a16:creationId xmlns:a16="http://schemas.microsoft.com/office/drawing/2014/main" id="{94B0D176-A091-2D14-B8B0-36D3F6EFE52D}"/>
                  </a:ext>
                </a:extLst>
              </p:cNvPr>
              <p:cNvSpPr/>
              <p:nvPr/>
            </p:nvSpPr>
            <p:spPr>
              <a:xfrm>
                <a:off x="2493559" y="3554181"/>
                <a:ext cx="892368" cy="606470"/>
              </a:xfrm>
              <a:custGeom>
                <a:avLst/>
                <a:gdLst>
                  <a:gd name="csX0" fmla="*/ 892145 w 892368"/>
                  <a:gd name="csY0" fmla="*/ 606470 h 606470"/>
                  <a:gd name="csX1" fmla="*/ 892145 w 892368"/>
                  <a:gd name="csY1" fmla="*/ 280417 h 606470"/>
                  <a:gd name="csX2" fmla="*/ 892368 w 892368"/>
                  <a:gd name="csY2" fmla="*/ 280417 h 606470"/>
                  <a:gd name="csX3" fmla="*/ 892368 w 892368"/>
                  <a:gd name="csY3" fmla="*/ 0 h 606470"/>
                  <a:gd name="csX4" fmla="*/ 0 w 892368"/>
                  <a:gd name="csY4" fmla="*/ 0 h 606470"/>
                  <a:gd name="csX5" fmla="*/ 0 w 892368"/>
                  <a:gd name="csY5" fmla="*/ 606470 h 606470"/>
                  <a:gd name="csX6" fmla="*/ 892145 w 892368"/>
                  <a:gd name="csY6" fmla="*/ 606470 h 60647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92368" h="606470">
                    <a:moveTo>
                      <a:pt x="892145" y="606470"/>
                    </a:moveTo>
                    <a:lnTo>
                      <a:pt x="892145" y="280417"/>
                    </a:lnTo>
                    <a:lnTo>
                      <a:pt x="892368" y="280417"/>
                    </a:lnTo>
                    <a:lnTo>
                      <a:pt x="892368" y="0"/>
                    </a:lnTo>
                    <a:lnTo>
                      <a:pt x="0" y="0"/>
                    </a:lnTo>
                    <a:lnTo>
                      <a:pt x="0" y="606470"/>
                    </a:lnTo>
                    <a:lnTo>
                      <a:pt x="892145" y="606470"/>
                    </a:lnTo>
                    <a:close/>
                  </a:path>
                </a:pathLst>
              </a:custGeom>
              <a:solidFill>
                <a:srgbClr val="702656"/>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91" name="Freeform: Shape 90">
                <a:extLst>
                  <a:ext uri="{FF2B5EF4-FFF2-40B4-BE49-F238E27FC236}">
                    <a16:creationId xmlns:a16="http://schemas.microsoft.com/office/drawing/2014/main" id="{18A62066-4527-D610-C7C4-FDC4CBC37030}"/>
                  </a:ext>
                </a:extLst>
              </p:cNvPr>
              <p:cNvSpPr/>
              <p:nvPr/>
            </p:nvSpPr>
            <p:spPr>
              <a:xfrm>
                <a:off x="2493783" y="2239341"/>
                <a:ext cx="915186" cy="609378"/>
              </a:xfrm>
              <a:custGeom>
                <a:avLst/>
                <a:gdLst>
                  <a:gd name="csX0" fmla="*/ 0 w 915186"/>
                  <a:gd name="csY0" fmla="*/ 115657 h 609378"/>
                  <a:gd name="csX1" fmla="*/ 0 w 915186"/>
                  <a:gd name="csY1" fmla="*/ 609379 h 609378"/>
                  <a:gd name="csX2" fmla="*/ 892145 w 915186"/>
                  <a:gd name="csY2" fmla="*/ 609379 h 609378"/>
                  <a:gd name="csX3" fmla="*/ 892145 w 915186"/>
                  <a:gd name="csY3" fmla="*/ 115657 h 609378"/>
                  <a:gd name="csX4" fmla="*/ 915187 w 915186"/>
                  <a:gd name="csY4" fmla="*/ 0 h 609378"/>
                  <a:gd name="csX5" fmla="*/ 5816 w 915186"/>
                  <a:gd name="csY5" fmla="*/ 0 h 609378"/>
                  <a:gd name="csX6" fmla="*/ 0 w 915186"/>
                  <a:gd name="csY6" fmla="*/ 115657 h 60937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15186" h="609378">
                    <a:moveTo>
                      <a:pt x="0" y="115657"/>
                    </a:moveTo>
                    <a:lnTo>
                      <a:pt x="0" y="609379"/>
                    </a:lnTo>
                    <a:lnTo>
                      <a:pt x="892145" y="609379"/>
                    </a:lnTo>
                    <a:lnTo>
                      <a:pt x="892145" y="115657"/>
                    </a:lnTo>
                    <a:cubicBezTo>
                      <a:pt x="892145" y="74718"/>
                      <a:pt x="900310" y="35793"/>
                      <a:pt x="915187" y="0"/>
                    </a:cubicBezTo>
                    <a:lnTo>
                      <a:pt x="5816" y="0"/>
                    </a:lnTo>
                    <a:cubicBezTo>
                      <a:pt x="2013" y="38030"/>
                      <a:pt x="0" y="76620"/>
                      <a:pt x="0" y="115657"/>
                    </a:cubicBezTo>
                    <a:close/>
                  </a:path>
                </a:pathLst>
              </a:custGeom>
              <a:solidFill>
                <a:srgbClr val="EEBFCF"/>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92" name="Freeform: Shape 91">
                <a:extLst>
                  <a:ext uri="{FF2B5EF4-FFF2-40B4-BE49-F238E27FC236}">
                    <a16:creationId xmlns:a16="http://schemas.microsoft.com/office/drawing/2014/main" id="{616F114C-7863-F2AF-3277-8A25C71D0069}"/>
                  </a:ext>
                </a:extLst>
              </p:cNvPr>
              <p:cNvSpPr/>
              <p:nvPr/>
            </p:nvSpPr>
            <p:spPr>
              <a:xfrm>
                <a:off x="3151594" y="1176956"/>
                <a:ext cx="1072005" cy="888677"/>
              </a:xfrm>
              <a:custGeom>
                <a:avLst/>
                <a:gdLst>
                  <a:gd name="csX0" fmla="*/ 1072006 w 1072005"/>
                  <a:gd name="csY0" fmla="*/ 112972 h 888677"/>
                  <a:gd name="csX1" fmla="*/ 553899 w 1072005"/>
                  <a:gd name="csY1" fmla="*/ 0 h 888677"/>
                  <a:gd name="csX2" fmla="*/ 0 w 1072005"/>
                  <a:gd name="csY2" fmla="*/ 130086 h 888677"/>
                  <a:gd name="csX3" fmla="*/ 438019 w 1072005"/>
                  <a:gd name="csY3" fmla="*/ 888677 h 888677"/>
                  <a:gd name="csX4" fmla="*/ 553788 w 1072005"/>
                  <a:gd name="csY4" fmla="*/ 867537 h 888677"/>
                  <a:gd name="csX5" fmla="*/ 631078 w 1072005"/>
                  <a:gd name="csY5" fmla="*/ 876709 h 888677"/>
                  <a:gd name="csX6" fmla="*/ 1072006 w 1072005"/>
                  <a:gd name="csY6" fmla="*/ 112972 h 88867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72005" h="888677">
                    <a:moveTo>
                      <a:pt x="1072006" y="112972"/>
                    </a:moveTo>
                    <a:cubicBezTo>
                      <a:pt x="914851" y="40603"/>
                      <a:pt x="739241" y="0"/>
                      <a:pt x="553899" y="0"/>
                    </a:cubicBezTo>
                    <a:cubicBezTo>
                      <a:pt x="354352" y="0"/>
                      <a:pt x="165991" y="46979"/>
                      <a:pt x="0" y="130086"/>
                    </a:cubicBezTo>
                    <a:lnTo>
                      <a:pt x="438019" y="888677"/>
                    </a:lnTo>
                    <a:cubicBezTo>
                      <a:pt x="473924" y="875031"/>
                      <a:pt x="512961" y="867537"/>
                      <a:pt x="553788" y="867537"/>
                    </a:cubicBezTo>
                    <a:cubicBezTo>
                      <a:pt x="580409" y="867537"/>
                      <a:pt x="606359" y="870781"/>
                      <a:pt x="631078" y="876709"/>
                    </a:cubicBezTo>
                    <a:lnTo>
                      <a:pt x="1072006" y="112972"/>
                    </a:lnTo>
                    <a:close/>
                  </a:path>
                </a:pathLst>
              </a:custGeom>
              <a:solidFill>
                <a:srgbClr val="702656"/>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93" name="Freeform: Shape 92">
                <a:extLst>
                  <a:ext uri="{FF2B5EF4-FFF2-40B4-BE49-F238E27FC236}">
                    <a16:creationId xmlns:a16="http://schemas.microsoft.com/office/drawing/2014/main" id="{5819F5A7-AB8A-3141-C588-2D114BA0F4AF}"/>
                  </a:ext>
                </a:extLst>
              </p:cNvPr>
              <p:cNvSpPr/>
              <p:nvPr/>
            </p:nvSpPr>
            <p:spPr>
              <a:xfrm>
                <a:off x="2505527" y="1329748"/>
                <a:ext cx="1039791" cy="860937"/>
              </a:xfrm>
              <a:custGeom>
                <a:avLst/>
                <a:gdLst>
                  <a:gd name="csX0" fmla="*/ 602891 w 1039791"/>
                  <a:gd name="csY0" fmla="*/ 0 h 860937"/>
                  <a:gd name="csX1" fmla="*/ 0 w 1039791"/>
                  <a:gd name="csY1" fmla="*/ 860937 h 860937"/>
                  <a:gd name="csX2" fmla="*/ 928833 w 1039791"/>
                  <a:gd name="csY2" fmla="*/ 860937 h 860937"/>
                  <a:gd name="csX3" fmla="*/ 974022 w 1039791"/>
                  <a:gd name="csY3" fmla="*/ 805682 h 860937"/>
                  <a:gd name="csX4" fmla="*/ 1039791 w 1039791"/>
                  <a:gd name="csY4" fmla="*/ 756690 h 860937"/>
                  <a:gd name="csX5" fmla="*/ 602891 w 1039791"/>
                  <a:gd name="csY5" fmla="*/ 0 h 860937"/>
                </a:gdLst>
                <a:ahLst/>
                <a:cxnLst>
                  <a:cxn ang="0">
                    <a:pos x="csX0" y="csY0"/>
                  </a:cxn>
                  <a:cxn ang="0">
                    <a:pos x="csX1" y="csY1"/>
                  </a:cxn>
                  <a:cxn ang="0">
                    <a:pos x="csX2" y="csY2"/>
                  </a:cxn>
                  <a:cxn ang="0">
                    <a:pos x="csX3" y="csY3"/>
                  </a:cxn>
                  <a:cxn ang="0">
                    <a:pos x="csX4" y="csY4"/>
                  </a:cxn>
                  <a:cxn ang="0">
                    <a:pos x="csX5" y="csY5"/>
                  </a:cxn>
                </a:cxnLst>
                <a:rect l="l" t="t" r="r" b="b"/>
                <a:pathLst>
                  <a:path w="1039791" h="860937">
                    <a:moveTo>
                      <a:pt x="602891" y="0"/>
                    </a:moveTo>
                    <a:cubicBezTo>
                      <a:pt x="282430" y="176729"/>
                      <a:pt x="53019" y="491373"/>
                      <a:pt x="0" y="860937"/>
                    </a:cubicBezTo>
                    <a:lnTo>
                      <a:pt x="928833" y="860937"/>
                    </a:lnTo>
                    <a:cubicBezTo>
                      <a:pt x="941696" y="840916"/>
                      <a:pt x="956908" y="822236"/>
                      <a:pt x="974022" y="805682"/>
                    </a:cubicBezTo>
                    <a:cubicBezTo>
                      <a:pt x="993596" y="786667"/>
                      <a:pt x="1015743" y="770224"/>
                      <a:pt x="1039791" y="756690"/>
                    </a:cubicBezTo>
                    <a:lnTo>
                      <a:pt x="602891" y="0"/>
                    </a:lnTo>
                    <a:close/>
                  </a:path>
                </a:pathLst>
              </a:custGeom>
              <a:solidFill>
                <a:srgbClr val="EEBFCF"/>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grpSp>
        <p:sp>
          <p:nvSpPr>
            <p:cNvPr id="94" name="Rectangle 93">
              <a:extLst>
                <a:ext uri="{FF2B5EF4-FFF2-40B4-BE49-F238E27FC236}">
                  <a16:creationId xmlns:a16="http://schemas.microsoft.com/office/drawing/2014/main" id="{E30C8C5A-BB30-C483-059E-3191A47D239A}"/>
                </a:ext>
              </a:extLst>
            </p:cNvPr>
            <p:cNvSpPr/>
            <p:nvPr/>
          </p:nvSpPr>
          <p:spPr>
            <a:xfrm>
              <a:off x="3814689" y="2869486"/>
              <a:ext cx="892256" cy="607924"/>
            </a:xfrm>
            <a:prstGeom prst="rect">
              <a:avLst/>
            </a:prstGeom>
            <a:solidFill>
              <a:srgbClr val="EEBFCF"/>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95" name="Freeform: Shape 94">
              <a:extLst>
                <a:ext uri="{FF2B5EF4-FFF2-40B4-BE49-F238E27FC236}">
                  <a16:creationId xmlns:a16="http://schemas.microsoft.com/office/drawing/2014/main" id="{199E9F66-2618-D56B-77AF-803EE17C8063}"/>
                </a:ext>
              </a:extLst>
            </p:cNvPr>
            <p:cNvSpPr/>
            <p:nvPr/>
          </p:nvSpPr>
          <p:spPr>
            <a:xfrm>
              <a:off x="3814689" y="4181417"/>
              <a:ext cx="905119" cy="606470"/>
            </a:xfrm>
            <a:custGeom>
              <a:avLst/>
              <a:gdLst>
                <a:gd name="csX0" fmla="*/ 893375 w 905119"/>
                <a:gd name="csY0" fmla="*/ 523140 h 606470"/>
                <a:gd name="csX1" fmla="*/ 893375 w 905119"/>
                <a:gd name="csY1" fmla="*/ 0 h 606470"/>
                <a:gd name="csX2" fmla="*/ 0 w 905119"/>
                <a:gd name="csY2" fmla="*/ 0 h 606470"/>
                <a:gd name="csX3" fmla="*/ 0 w 905119"/>
                <a:gd name="csY3" fmla="*/ 606470 h 606470"/>
                <a:gd name="csX4" fmla="*/ 905120 w 905119"/>
                <a:gd name="csY4" fmla="*/ 606470 h 606470"/>
                <a:gd name="csX5" fmla="*/ 893375 w 905119"/>
                <a:gd name="csY5" fmla="*/ 523140 h 606470"/>
              </a:gdLst>
              <a:ahLst/>
              <a:cxnLst>
                <a:cxn ang="0">
                  <a:pos x="csX0" y="csY0"/>
                </a:cxn>
                <a:cxn ang="0">
                  <a:pos x="csX1" y="csY1"/>
                </a:cxn>
                <a:cxn ang="0">
                  <a:pos x="csX2" y="csY2"/>
                </a:cxn>
                <a:cxn ang="0">
                  <a:pos x="csX3" y="csY3"/>
                </a:cxn>
                <a:cxn ang="0">
                  <a:pos x="csX4" y="csY4"/>
                </a:cxn>
                <a:cxn ang="0">
                  <a:pos x="csX5" y="csY5"/>
                </a:cxn>
              </a:cxnLst>
              <a:rect l="l" t="t" r="r" b="b"/>
              <a:pathLst>
                <a:path w="905119" h="606470">
                  <a:moveTo>
                    <a:pt x="893375" y="523140"/>
                  </a:moveTo>
                  <a:lnTo>
                    <a:pt x="893375" y="0"/>
                  </a:lnTo>
                  <a:lnTo>
                    <a:pt x="0" y="0"/>
                  </a:lnTo>
                  <a:lnTo>
                    <a:pt x="0" y="606470"/>
                  </a:lnTo>
                  <a:lnTo>
                    <a:pt x="905120" y="606470"/>
                  </a:lnTo>
                  <a:cubicBezTo>
                    <a:pt x="897514" y="579961"/>
                    <a:pt x="893375" y="551998"/>
                    <a:pt x="893375" y="523140"/>
                  </a:cubicBezTo>
                  <a:close/>
                </a:path>
              </a:pathLst>
            </a:custGeom>
            <a:solidFill>
              <a:srgbClr val="EEBFCF"/>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96" name="Freeform: Shape 95">
              <a:extLst>
                <a:ext uri="{FF2B5EF4-FFF2-40B4-BE49-F238E27FC236}">
                  <a16:creationId xmlns:a16="http://schemas.microsoft.com/office/drawing/2014/main" id="{D06B51FF-2E98-A44A-8469-BC4CABACC5FE}"/>
                </a:ext>
              </a:extLst>
            </p:cNvPr>
            <p:cNvSpPr/>
            <p:nvPr/>
          </p:nvSpPr>
          <p:spPr>
            <a:xfrm>
              <a:off x="3814689" y="3526179"/>
              <a:ext cx="893375" cy="606470"/>
            </a:xfrm>
            <a:custGeom>
              <a:avLst/>
              <a:gdLst>
                <a:gd name="csX0" fmla="*/ 893375 w 893375"/>
                <a:gd name="csY0" fmla="*/ 386231 h 606470"/>
                <a:gd name="csX1" fmla="*/ 892256 w 893375"/>
                <a:gd name="csY1" fmla="*/ 386231 h 606470"/>
                <a:gd name="csX2" fmla="*/ 892256 w 893375"/>
                <a:gd name="csY2" fmla="*/ 0 h 606470"/>
                <a:gd name="csX3" fmla="*/ 0 w 893375"/>
                <a:gd name="csY3" fmla="*/ 0 h 606470"/>
                <a:gd name="csX4" fmla="*/ 0 w 893375"/>
                <a:gd name="csY4" fmla="*/ 606470 h 606470"/>
                <a:gd name="csX5" fmla="*/ 893375 w 893375"/>
                <a:gd name="csY5" fmla="*/ 606470 h 606470"/>
                <a:gd name="csX6" fmla="*/ 893375 w 893375"/>
                <a:gd name="csY6" fmla="*/ 386231 h 60647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93375" h="606470">
                  <a:moveTo>
                    <a:pt x="893375" y="386231"/>
                  </a:moveTo>
                  <a:lnTo>
                    <a:pt x="892256" y="386231"/>
                  </a:lnTo>
                  <a:lnTo>
                    <a:pt x="892256" y="0"/>
                  </a:lnTo>
                  <a:lnTo>
                    <a:pt x="0" y="0"/>
                  </a:lnTo>
                  <a:lnTo>
                    <a:pt x="0" y="606470"/>
                  </a:lnTo>
                  <a:lnTo>
                    <a:pt x="893375" y="606470"/>
                  </a:lnTo>
                  <a:lnTo>
                    <a:pt x="893375" y="386231"/>
                  </a:lnTo>
                  <a:close/>
                </a:path>
              </a:pathLst>
            </a:custGeom>
            <a:solidFill>
              <a:srgbClr val="702656"/>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115" name="Freeform: Shape 114">
              <a:extLst>
                <a:ext uri="{FF2B5EF4-FFF2-40B4-BE49-F238E27FC236}">
                  <a16:creationId xmlns:a16="http://schemas.microsoft.com/office/drawing/2014/main" id="{2D67548B-714C-5877-3AAA-07030E8CDFD8}"/>
                </a:ext>
              </a:extLst>
            </p:cNvPr>
            <p:cNvSpPr/>
            <p:nvPr/>
          </p:nvSpPr>
          <p:spPr>
            <a:xfrm>
              <a:off x="3794556" y="2211339"/>
              <a:ext cx="912389" cy="609490"/>
            </a:xfrm>
            <a:custGeom>
              <a:avLst/>
              <a:gdLst>
                <a:gd name="csX0" fmla="*/ 20134 w 912389"/>
                <a:gd name="csY0" fmla="*/ 108722 h 609490"/>
                <a:gd name="csX1" fmla="*/ 20134 w 912389"/>
                <a:gd name="csY1" fmla="*/ 609490 h 609490"/>
                <a:gd name="csX2" fmla="*/ 912390 w 912389"/>
                <a:gd name="csY2" fmla="*/ 609490 h 609490"/>
                <a:gd name="csX3" fmla="*/ 912390 w 912389"/>
                <a:gd name="csY3" fmla="*/ 108722 h 609490"/>
                <a:gd name="csX4" fmla="*/ 907245 w 912389"/>
                <a:gd name="csY4" fmla="*/ 0 h 609490"/>
                <a:gd name="csX5" fmla="*/ 0 w 912389"/>
                <a:gd name="csY5" fmla="*/ 0 h 609490"/>
                <a:gd name="csX6" fmla="*/ 20134 w 912389"/>
                <a:gd name="csY6" fmla="*/ 108722 h 60949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12389" h="609490">
                  <a:moveTo>
                    <a:pt x="20134" y="108722"/>
                  </a:moveTo>
                  <a:lnTo>
                    <a:pt x="20134" y="609490"/>
                  </a:lnTo>
                  <a:lnTo>
                    <a:pt x="912390" y="609490"/>
                  </a:lnTo>
                  <a:lnTo>
                    <a:pt x="912390" y="108722"/>
                  </a:lnTo>
                  <a:cubicBezTo>
                    <a:pt x="912390" y="72034"/>
                    <a:pt x="910601" y="35793"/>
                    <a:pt x="907245" y="0"/>
                  </a:cubicBezTo>
                  <a:lnTo>
                    <a:pt x="0" y="0"/>
                  </a:lnTo>
                  <a:cubicBezTo>
                    <a:pt x="12975" y="33892"/>
                    <a:pt x="20134" y="70468"/>
                    <a:pt x="20134" y="108722"/>
                  </a:cubicBezTo>
                  <a:close/>
                </a:path>
              </a:pathLst>
            </a:custGeom>
            <a:solidFill>
              <a:srgbClr val="EEBFCF"/>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116" name="Rectangle 115">
              <a:extLst>
                <a:ext uri="{FF2B5EF4-FFF2-40B4-BE49-F238E27FC236}">
                  <a16:creationId xmlns:a16="http://schemas.microsoft.com/office/drawing/2014/main" id="{E2638B4C-FA74-5B22-B8CE-ACF43E6407A6}"/>
                </a:ext>
              </a:extLst>
            </p:cNvPr>
            <p:cNvSpPr/>
            <p:nvPr/>
          </p:nvSpPr>
          <p:spPr>
            <a:xfrm>
              <a:off x="6878472" y="2869486"/>
              <a:ext cx="892256" cy="606470"/>
            </a:xfrm>
            <a:prstGeom prst="rect">
              <a:avLst/>
            </a:prstGeom>
            <a:solidFill>
              <a:srgbClr val="EEBFCF"/>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117" name="Rectangle 116">
              <a:extLst>
                <a:ext uri="{FF2B5EF4-FFF2-40B4-BE49-F238E27FC236}">
                  <a16:creationId xmlns:a16="http://schemas.microsoft.com/office/drawing/2014/main" id="{4CEB7C58-7667-CEB2-319B-92BA97AB95DF}"/>
                </a:ext>
              </a:extLst>
            </p:cNvPr>
            <p:cNvSpPr/>
            <p:nvPr/>
          </p:nvSpPr>
          <p:spPr>
            <a:xfrm>
              <a:off x="6878472" y="3526179"/>
              <a:ext cx="892256" cy="606470"/>
            </a:xfrm>
            <a:prstGeom prst="rect">
              <a:avLst/>
            </a:prstGeom>
            <a:solidFill>
              <a:srgbClr val="EEBFCF"/>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118" name="Freeform: Shape 117">
              <a:extLst>
                <a:ext uri="{FF2B5EF4-FFF2-40B4-BE49-F238E27FC236}">
                  <a16:creationId xmlns:a16="http://schemas.microsoft.com/office/drawing/2014/main" id="{949369BE-3837-2B61-CE5E-5FECA7AA6CBA}"/>
                </a:ext>
              </a:extLst>
            </p:cNvPr>
            <p:cNvSpPr/>
            <p:nvPr/>
          </p:nvSpPr>
          <p:spPr>
            <a:xfrm>
              <a:off x="6878249" y="4181417"/>
              <a:ext cx="892479" cy="607924"/>
            </a:xfrm>
            <a:custGeom>
              <a:avLst/>
              <a:gdLst>
                <a:gd name="csX0" fmla="*/ 892480 w 892479"/>
                <a:gd name="csY0" fmla="*/ 0 h 607924"/>
                <a:gd name="csX1" fmla="*/ 223 w 892479"/>
                <a:gd name="csY1" fmla="*/ 0 h 607924"/>
                <a:gd name="csX2" fmla="*/ 0 w 892479"/>
                <a:gd name="csY2" fmla="*/ 607925 h 607924"/>
                <a:gd name="csX3" fmla="*/ 892256 w 892479"/>
                <a:gd name="csY3" fmla="*/ 607925 h 607924"/>
                <a:gd name="csX4" fmla="*/ 892480 w 892479"/>
                <a:gd name="csY4" fmla="*/ 0 h 607924"/>
              </a:gdLst>
              <a:ahLst/>
              <a:cxnLst>
                <a:cxn ang="0">
                  <a:pos x="csX0" y="csY0"/>
                </a:cxn>
                <a:cxn ang="0">
                  <a:pos x="csX1" y="csY1"/>
                </a:cxn>
                <a:cxn ang="0">
                  <a:pos x="csX2" y="csY2"/>
                </a:cxn>
                <a:cxn ang="0">
                  <a:pos x="csX3" y="csY3"/>
                </a:cxn>
                <a:cxn ang="0">
                  <a:pos x="csX4" y="csY4"/>
                </a:cxn>
              </a:cxnLst>
              <a:rect l="l" t="t" r="r" b="b"/>
              <a:pathLst>
                <a:path w="892479" h="607924">
                  <a:moveTo>
                    <a:pt x="892480" y="0"/>
                  </a:moveTo>
                  <a:lnTo>
                    <a:pt x="223" y="0"/>
                  </a:lnTo>
                  <a:cubicBezTo>
                    <a:pt x="223" y="0"/>
                    <a:pt x="112" y="582198"/>
                    <a:pt x="0" y="607925"/>
                  </a:cubicBezTo>
                  <a:lnTo>
                    <a:pt x="892256" y="607925"/>
                  </a:lnTo>
                  <a:cubicBezTo>
                    <a:pt x="892368" y="575599"/>
                    <a:pt x="892480" y="0"/>
                    <a:pt x="892480" y="0"/>
                  </a:cubicBezTo>
                  <a:close/>
                </a:path>
              </a:pathLst>
            </a:custGeom>
            <a:solidFill>
              <a:srgbClr val="EEBFCF"/>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119" name="Freeform: Shape 118">
              <a:extLst>
                <a:ext uri="{FF2B5EF4-FFF2-40B4-BE49-F238E27FC236}">
                  <a16:creationId xmlns:a16="http://schemas.microsoft.com/office/drawing/2014/main" id="{8FE28904-6015-313E-9CB6-6123811109C0}"/>
                </a:ext>
              </a:extLst>
            </p:cNvPr>
            <p:cNvSpPr/>
            <p:nvPr/>
          </p:nvSpPr>
          <p:spPr>
            <a:xfrm>
              <a:off x="6855542" y="2211339"/>
              <a:ext cx="915186" cy="607924"/>
            </a:xfrm>
            <a:custGeom>
              <a:avLst/>
              <a:gdLst>
                <a:gd name="csX0" fmla="*/ 22930 w 915186"/>
                <a:gd name="csY0" fmla="*/ 115657 h 607924"/>
                <a:gd name="csX1" fmla="*/ 22930 w 915186"/>
                <a:gd name="csY1" fmla="*/ 607925 h 607924"/>
                <a:gd name="csX2" fmla="*/ 915187 w 915186"/>
                <a:gd name="csY2" fmla="*/ 607925 h 607924"/>
                <a:gd name="csX3" fmla="*/ 915187 w 915186"/>
                <a:gd name="csY3" fmla="*/ 115657 h 607924"/>
                <a:gd name="csX4" fmla="*/ 909370 w 915186"/>
                <a:gd name="csY4" fmla="*/ 0 h 607924"/>
                <a:gd name="csX5" fmla="*/ 0 w 915186"/>
                <a:gd name="csY5" fmla="*/ 0 h 607924"/>
                <a:gd name="csX6" fmla="*/ 22930 w 915186"/>
                <a:gd name="csY6" fmla="*/ 115657 h 60792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15186" h="607924">
                  <a:moveTo>
                    <a:pt x="22930" y="115657"/>
                  </a:moveTo>
                  <a:lnTo>
                    <a:pt x="22930" y="607925"/>
                  </a:lnTo>
                  <a:lnTo>
                    <a:pt x="915187" y="607925"/>
                  </a:lnTo>
                  <a:lnTo>
                    <a:pt x="915187" y="115657"/>
                  </a:lnTo>
                  <a:cubicBezTo>
                    <a:pt x="915187" y="76620"/>
                    <a:pt x="913173" y="38030"/>
                    <a:pt x="909370" y="0"/>
                  </a:cubicBezTo>
                  <a:lnTo>
                    <a:pt x="0" y="0"/>
                  </a:lnTo>
                  <a:cubicBezTo>
                    <a:pt x="14765" y="35793"/>
                    <a:pt x="22930" y="74718"/>
                    <a:pt x="22930" y="115657"/>
                  </a:cubicBezTo>
                  <a:close/>
                </a:path>
              </a:pathLst>
            </a:custGeom>
            <a:solidFill>
              <a:srgbClr val="702656"/>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120" name="Freeform: Shape 119">
              <a:extLst>
                <a:ext uri="{FF2B5EF4-FFF2-40B4-BE49-F238E27FC236}">
                  <a16:creationId xmlns:a16="http://schemas.microsoft.com/office/drawing/2014/main" id="{E08B6377-1F36-B2E0-5CC8-284F184FD0AB}"/>
                </a:ext>
              </a:extLst>
            </p:cNvPr>
            <p:cNvSpPr/>
            <p:nvPr/>
          </p:nvSpPr>
          <p:spPr>
            <a:xfrm>
              <a:off x="5347084" y="2869486"/>
              <a:ext cx="892368" cy="608036"/>
            </a:xfrm>
            <a:custGeom>
              <a:avLst/>
              <a:gdLst>
                <a:gd name="csX0" fmla="*/ 892368 w 892368"/>
                <a:gd name="csY0" fmla="*/ 608036 h 608036"/>
                <a:gd name="csX1" fmla="*/ 892368 w 892368"/>
                <a:gd name="csY1" fmla="*/ 0 h 608036"/>
                <a:gd name="csX2" fmla="*/ 224 w 892368"/>
                <a:gd name="csY2" fmla="*/ 0 h 608036"/>
                <a:gd name="csX3" fmla="*/ 224 w 892368"/>
                <a:gd name="csY3" fmla="*/ 169011 h 608036"/>
                <a:gd name="csX4" fmla="*/ 0 w 892368"/>
                <a:gd name="csY4" fmla="*/ 169011 h 608036"/>
                <a:gd name="csX5" fmla="*/ 0 w 892368"/>
                <a:gd name="csY5" fmla="*/ 608036 h 608036"/>
                <a:gd name="csX6" fmla="*/ 892368 w 892368"/>
                <a:gd name="csY6" fmla="*/ 608036 h 60803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92368" h="608036">
                  <a:moveTo>
                    <a:pt x="892368" y="608036"/>
                  </a:moveTo>
                  <a:lnTo>
                    <a:pt x="892368" y="0"/>
                  </a:lnTo>
                  <a:lnTo>
                    <a:pt x="224" y="0"/>
                  </a:lnTo>
                  <a:lnTo>
                    <a:pt x="224" y="169011"/>
                  </a:lnTo>
                  <a:lnTo>
                    <a:pt x="0" y="169011"/>
                  </a:lnTo>
                  <a:lnTo>
                    <a:pt x="0" y="608036"/>
                  </a:lnTo>
                  <a:lnTo>
                    <a:pt x="892368" y="608036"/>
                  </a:lnTo>
                  <a:close/>
                </a:path>
              </a:pathLst>
            </a:custGeom>
            <a:solidFill>
              <a:srgbClr val="EEBFCF"/>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121" name="Freeform: Shape 120">
              <a:extLst>
                <a:ext uri="{FF2B5EF4-FFF2-40B4-BE49-F238E27FC236}">
                  <a16:creationId xmlns:a16="http://schemas.microsoft.com/office/drawing/2014/main" id="{DBB571D6-A3AB-D788-F82E-BBED9830BF08}"/>
                </a:ext>
              </a:extLst>
            </p:cNvPr>
            <p:cNvSpPr/>
            <p:nvPr/>
          </p:nvSpPr>
          <p:spPr>
            <a:xfrm>
              <a:off x="5347084" y="3526179"/>
              <a:ext cx="892368" cy="606470"/>
            </a:xfrm>
            <a:custGeom>
              <a:avLst/>
              <a:gdLst>
                <a:gd name="csX0" fmla="*/ 892145 w 892368"/>
                <a:gd name="csY0" fmla="*/ 606470 h 606470"/>
                <a:gd name="csX1" fmla="*/ 892145 w 892368"/>
                <a:gd name="csY1" fmla="*/ 280417 h 606470"/>
                <a:gd name="csX2" fmla="*/ 892368 w 892368"/>
                <a:gd name="csY2" fmla="*/ 280417 h 606470"/>
                <a:gd name="csX3" fmla="*/ 892368 w 892368"/>
                <a:gd name="csY3" fmla="*/ 0 h 606470"/>
                <a:gd name="csX4" fmla="*/ 0 w 892368"/>
                <a:gd name="csY4" fmla="*/ 0 h 606470"/>
                <a:gd name="csX5" fmla="*/ 0 w 892368"/>
                <a:gd name="csY5" fmla="*/ 606470 h 606470"/>
                <a:gd name="csX6" fmla="*/ 892145 w 892368"/>
                <a:gd name="csY6" fmla="*/ 606470 h 60647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92368" h="606470">
                  <a:moveTo>
                    <a:pt x="892145" y="606470"/>
                  </a:moveTo>
                  <a:lnTo>
                    <a:pt x="892145" y="280417"/>
                  </a:lnTo>
                  <a:lnTo>
                    <a:pt x="892368" y="280417"/>
                  </a:lnTo>
                  <a:lnTo>
                    <a:pt x="892368" y="0"/>
                  </a:lnTo>
                  <a:lnTo>
                    <a:pt x="0" y="0"/>
                  </a:lnTo>
                  <a:lnTo>
                    <a:pt x="0" y="606470"/>
                  </a:lnTo>
                  <a:lnTo>
                    <a:pt x="892145" y="606470"/>
                  </a:lnTo>
                  <a:close/>
                </a:path>
              </a:pathLst>
            </a:custGeom>
            <a:solidFill>
              <a:srgbClr val="EEBFCF"/>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122" name="Freeform: Shape 121">
              <a:extLst>
                <a:ext uri="{FF2B5EF4-FFF2-40B4-BE49-F238E27FC236}">
                  <a16:creationId xmlns:a16="http://schemas.microsoft.com/office/drawing/2014/main" id="{ABB33814-41FB-BE5B-C6F9-32C7459F1670}"/>
                </a:ext>
              </a:extLst>
            </p:cNvPr>
            <p:cNvSpPr/>
            <p:nvPr/>
          </p:nvSpPr>
          <p:spPr>
            <a:xfrm>
              <a:off x="5335340" y="4181417"/>
              <a:ext cx="903889" cy="606470"/>
            </a:xfrm>
            <a:custGeom>
              <a:avLst/>
              <a:gdLst>
                <a:gd name="csX0" fmla="*/ 903889 w 903889"/>
                <a:gd name="csY0" fmla="*/ 523252 h 606470"/>
                <a:gd name="csX1" fmla="*/ 903889 w 903889"/>
                <a:gd name="csY1" fmla="*/ 0 h 606470"/>
                <a:gd name="csX2" fmla="*/ 11744 w 903889"/>
                <a:gd name="csY2" fmla="*/ 0 h 606470"/>
                <a:gd name="csX3" fmla="*/ 11744 w 903889"/>
                <a:gd name="csY3" fmla="*/ 523140 h 606470"/>
                <a:gd name="csX4" fmla="*/ 0 w 903889"/>
                <a:gd name="csY4" fmla="*/ 606470 h 606470"/>
                <a:gd name="csX5" fmla="*/ 900869 w 903889"/>
                <a:gd name="csY5" fmla="*/ 606470 h 606470"/>
                <a:gd name="csX6" fmla="*/ 903889 w 903889"/>
                <a:gd name="csY6" fmla="*/ 523252 h 60647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03889" h="606470">
                  <a:moveTo>
                    <a:pt x="903889" y="523252"/>
                  </a:moveTo>
                  <a:lnTo>
                    <a:pt x="903889" y="0"/>
                  </a:lnTo>
                  <a:lnTo>
                    <a:pt x="11744" y="0"/>
                  </a:lnTo>
                  <a:lnTo>
                    <a:pt x="11744" y="523140"/>
                  </a:lnTo>
                  <a:cubicBezTo>
                    <a:pt x="11744" y="551998"/>
                    <a:pt x="7606" y="579961"/>
                    <a:pt x="0" y="606470"/>
                  </a:cubicBezTo>
                  <a:lnTo>
                    <a:pt x="900869" y="606470"/>
                  </a:lnTo>
                  <a:cubicBezTo>
                    <a:pt x="902883" y="578955"/>
                    <a:pt x="903889" y="551215"/>
                    <a:pt x="903889" y="523252"/>
                  </a:cubicBezTo>
                  <a:close/>
                </a:path>
              </a:pathLst>
            </a:custGeom>
            <a:solidFill>
              <a:srgbClr val="EEBFCF"/>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123" name="Freeform: Shape 122">
              <a:extLst>
                <a:ext uri="{FF2B5EF4-FFF2-40B4-BE49-F238E27FC236}">
                  <a16:creationId xmlns:a16="http://schemas.microsoft.com/office/drawing/2014/main" id="{5990E151-922B-504F-7603-8347476649C0}"/>
                </a:ext>
              </a:extLst>
            </p:cNvPr>
            <p:cNvSpPr/>
            <p:nvPr/>
          </p:nvSpPr>
          <p:spPr>
            <a:xfrm>
              <a:off x="5347308" y="2211339"/>
              <a:ext cx="915186" cy="609378"/>
            </a:xfrm>
            <a:custGeom>
              <a:avLst/>
              <a:gdLst>
                <a:gd name="csX0" fmla="*/ 0 w 915186"/>
                <a:gd name="csY0" fmla="*/ 115657 h 609378"/>
                <a:gd name="csX1" fmla="*/ 0 w 915186"/>
                <a:gd name="csY1" fmla="*/ 609379 h 609378"/>
                <a:gd name="csX2" fmla="*/ 892145 w 915186"/>
                <a:gd name="csY2" fmla="*/ 609379 h 609378"/>
                <a:gd name="csX3" fmla="*/ 892145 w 915186"/>
                <a:gd name="csY3" fmla="*/ 115657 h 609378"/>
                <a:gd name="csX4" fmla="*/ 915187 w 915186"/>
                <a:gd name="csY4" fmla="*/ 0 h 609378"/>
                <a:gd name="csX5" fmla="*/ 5817 w 915186"/>
                <a:gd name="csY5" fmla="*/ 0 h 609378"/>
                <a:gd name="csX6" fmla="*/ 0 w 915186"/>
                <a:gd name="csY6" fmla="*/ 115657 h 60937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15186" h="609378">
                  <a:moveTo>
                    <a:pt x="0" y="115657"/>
                  </a:moveTo>
                  <a:lnTo>
                    <a:pt x="0" y="609379"/>
                  </a:lnTo>
                  <a:lnTo>
                    <a:pt x="892145" y="609379"/>
                  </a:lnTo>
                  <a:lnTo>
                    <a:pt x="892145" y="115657"/>
                  </a:lnTo>
                  <a:cubicBezTo>
                    <a:pt x="892145" y="74718"/>
                    <a:pt x="900310" y="35793"/>
                    <a:pt x="915187" y="0"/>
                  </a:cubicBezTo>
                  <a:lnTo>
                    <a:pt x="5817" y="0"/>
                  </a:lnTo>
                  <a:cubicBezTo>
                    <a:pt x="2014" y="38030"/>
                    <a:pt x="0" y="76620"/>
                    <a:pt x="0" y="115657"/>
                  </a:cubicBezTo>
                  <a:close/>
                </a:path>
              </a:pathLst>
            </a:custGeom>
            <a:solidFill>
              <a:srgbClr val="702656"/>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124" name="Freeform: Shape 123">
              <a:extLst>
                <a:ext uri="{FF2B5EF4-FFF2-40B4-BE49-F238E27FC236}">
                  <a16:creationId xmlns:a16="http://schemas.microsoft.com/office/drawing/2014/main" id="{D9F9D25B-E25E-BCB1-2A44-DF92D806F663}"/>
                </a:ext>
              </a:extLst>
            </p:cNvPr>
            <p:cNvSpPr/>
            <p:nvPr/>
          </p:nvSpPr>
          <p:spPr>
            <a:xfrm>
              <a:off x="6005119" y="1148954"/>
              <a:ext cx="1072004" cy="888677"/>
            </a:xfrm>
            <a:custGeom>
              <a:avLst/>
              <a:gdLst>
                <a:gd name="csX0" fmla="*/ 1072005 w 1072004"/>
                <a:gd name="csY0" fmla="*/ 112972 h 888677"/>
                <a:gd name="csX1" fmla="*/ 553899 w 1072004"/>
                <a:gd name="csY1" fmla="*/ 0 h 888677"/>
                <a:gd name="csX2" fmla="*/ 0 w 1072004"/>
                <a:gd name="csY2" fmla="*/ 130086 h 888677"/>
                <a:gd name="csX3" fmla="*/ 438019 w 1072004"/>
                <a:gd name="csY3" fmla="*/ 888677 h 888677"/>
                <a:gd name="csX4" fmla="*/ 553788 w 1072004"/>
                <a:gd name="csY4" fmla="*/ 867537 h 888677"/>
                <a:gd name="csX5" fmla="*/ 631078 w 1072004"/>
                <a:gd name="csY5" fmla="*/ 876709 h 888677"/>
                <a:gd name="csX6" fmla="*/ 1072005 w 1072004"/>
                <a:gd name="csY6" fmla="*/ 112972 h 88867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72004" h="888677">
                  <a:moveTo>
                    <a:pt x="1072005" y="112972"/>
                  </a:moveTo>
                  <a:cubicBezTo>
                    <a:pt x="914851" y="40603"/>
                    <a:pt x="739240" y="0"/>
                    <a:pt x="553899" y="0"/>
                  </a:cubicBezTo>
                  <a:cubicBezTo>
                    <a:pt x="354352" y="0"/>
                    <a:pt x="165991" y="46979"/>
                    <a:pt x="0" y="130086"/>
                  </a:cubicBezTo>
                  <a:lnTo>
                    <a:pt x="438019" y="888677"/>
                  </a:lnTo>
                  <a:cubicBezTo>
                    <a:pt x="473924" y="875031"/>
                    <a:pt x="512961" y="867537"/>
                    <a:pt x="553788" y="867537"/>
                  </a:cubicBezTo>
                  <a:cubicBezTo>
                    <a:pt x="580409" y="867537"/>
                    <a:pt x="606358" y="870781"/>
                    <a:pt x="631078" y="876709"/>
                  </a:cubicBezTo>
                  <a:lnTo>
                    <a:pt x="1072005" y="112972"/>
                  </a:lnTo>
                  <a:close/>
                </a:path>
              </a:pathLst>
            </a:custGeom>
            <a:solidFill>
              <a:srgbClr val="EEBFCF"/>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125" name="Freeform: Shape 124">
              <a:extLst>
                <a:ext uri="{FF2B5EF4-FFF2-40B4-BE49-F238E27FC236}">
                  <a16:creationId xmlns:a16="http://schemas.microsoft.com/office/drawing/2014/main" id="{B9EBF9B9-26FE-8170-BCE9-4451562204AF}"/>
                </a:ext>
              </a:extLst>
            </p:cNvPr>
            <p:cNvSpPr/>
            <p:nvPr/>
          </p:nvSpPr>
          <p:spPr>
            <a:xfrm>
              <a:off x="5359165" y="1301746"/>
              <a:ext cx="1039791" cy="860937"/>
            </a:xfrm>
            <a:custGeom>
              <a:avLst/>
              <a:gdLst>
                <a:gd name="csX0" fmla="*/ 602891 w 1039791"/>
                <a:gd name="csY0" fmla="*/ 0 h 860937"/>
                <a:gd name="csX1" fmla="*/ 0 w 1039791"/>
                <a:gd name="csY1" fmla="*/ 860937 h 860937"/>
                <a:gd name="csX2" fmla="*/ 928832 w 1039791"/>
                <a:gd name="csY2" fmla="*/ 860937 h 860937"/>
                <a:gd name="csX3" fmla="*/ 974021 w 1039791"/>
                <a:gd name="csY3" fmla="*/ 805682 h 860937"/>
                <a:gd name="csX4" fmla="*/ 1039791 w 1039791"/>
                <a:gd name="csY4" fmla="*/ 756690 h 860937"/>
                <a:gd name="csX5" fmla="*/ 603003 w 1039791"/>
                <a:gd name="csY5" fmla="*/ 112 h 860937"/>
              </a:gdLst>
              <a:ahLst/>
              <a:cxnLst>
                <a:cxn ang="0">
                  <a:pos x="csX0" y="csY0"/>
                </a:cxn>
                <a:cxn ang="0">
                  <a:pos x="csX1" y="csY1"/>
                </a:cxn>
                <a:cxn ang="0">
                  <a:pos x="csX2" y="csY2"/>
                </a:cxn>
                <a:cxn ang="0">
                  <a:pos x="csX3" y="csY3"/>
                </a:cxn>
                <a:cxn ang="0">
                  <a:pos x="csX4" y="csY4"/>
                </a:cxn>
                <a:cxn ang="0">
                  <a:pos x="csX5" y="csY5"/>
                </a:cxn>
              </a:cxnLst>
              <a:rect l="l" t="t" r="r" b="b"/>
              <a:pathLst>
                <a:path w="1039791" h="860937">
                  <a:moveTo>
                    <a:pt x="602891" y="0"/>
                  </a:moveTo>
                  <a:cubicBezTo>
                    <a:pt x="282430" y="176729"/>
                    <a:pt x="53019" y="491373"/>
                    <a:pt x="0" y="860937"/>
                  </a:cubicBezTo>
                  <a:lnTo>
                    <a:pt x="928832" y="860937"/>
                  </a:lnTo>
                  <a:cubicBezTo>
                    <a:pt x="941696" y="840916"/>
                    <a:pt x="956908" y="822236"/>
                    <a:pt x="974021" y="805682"/>
                  </a:cubicBezTo>
                  <a:cubicBezTo>
                    <a:pt x="993596" y="786667"/>
                    <a:pt x="1015743" y="770224"/>
                    <a:pt x="1039791" y="756690"/>
                  </a:cubicBezTo>
                  <a:lnTo>
                    <a:pt x="603003" y="112"/>
                  </a:lnTo>
                  <a:close/>
                </a:path>
              </a:pathLst>
            </a:custGeom>
            <a:solidFill>
              <a:srgbClr val="EEBFCF"/>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126" name="Freeform: Shape 125">
              <a:extLst>
                <a:ext uri="{FF2B5EF4-FFF2-40B4-BE49-F238E27FC236}">
                  <a16:creationId xmlns:a16="http://schemas.microsoft.com/office/drawing/2014/main" id="{1488D666-520C-4389-FC67-060A066F14FA}"/>
                </a:ext>
              </a:extLst>
            </p:cNvPr>
            <p:cNvSpPr/>
            <p:nvPr/>
          </p:nvSpPr>
          <p:spPr>
            <a:xfrm>
              <a:off x="5184561" y="4836544"/>
              <a:ext cx="1046950" cy="895053"/>
            </a:xfrm>
            <a:custGeom>
              <a:avLst/>
              <a:gdLst>
                <a:gd name="csX0" fmla="*/ 132211 w 1046950"/>
                <a:gd name="csY0" fmla="*/ 0 h 895053"/>
                <a:gd name="csX1" fmla="*/ 68902 w 1046950"/>
                <a:gd name="csY1" fmla="*/ 87582 h 895053"/>
                <a:gd name="csX2" fmla="*/ 0 w 1046950"/>
                <a:gd name="csY2" fmla="*/ 138475 h 895053"/>
                <a:gd name="csX3" fmla="*/ 436788 w 1046950"/>
                <a:gd name="csY3" fmla="*/ 895053 h 895053"/>
                <a:gd name="csX4" fmla="*/ 1046950 w 1046950"/>
                <a:gd name="csY4" fmla="*/ 0 h 895053"/>
                <a:gd name="csX5" fmla="*/ 132099 w 1046950"/>
                <a:gd name="csY5" fmla="*/ 0 h 895053"/>
              </a:gdLst>
              <a:ahLst/>
              <a:cxnLst>
                <a:cxn ang="0">
                  <a:pos x="csX0" y="csY0"/>
                </a:cxn>
                <a:cxn ang="0">
                  <a:pos x="csX1" y="csY1"/>
                </a:cxn>
                <a:cxn ang="0">
                  <a:pos x="csX2" y="csY2"/>
                </a:cxn>
                <a:cxn ang="0">
                  <a:pos x="csX3" y="csY3"/>
                </a:cxn>
                <a:cxn ang="0">
                  <a:pos x="csX4" y="csY4"/>
                </a:cxn>
                <a:cxn ang="0">
                  <a:pos x="csX5" y="csY5"/>
                </a:cxn>
              </a:cxnLst>
              <a:rect l="l" t="t" r="r" b="b"/>
              <a:pathLst>
                <a:path w="1046950" h="895053">
                  <a:moveTo>
                    <a:pt x="132211" y="0"/>
                  </a:moveTo>
                  <a:cubicBezTo>
                    <a:pt x="116328" y="32773"/>
                    <a:pt x="94852" y="62303"/>
                    <a:pt x="68902" y="87582"/>
                  </a:cubicBezTo>
                  <a:cubicBezTo>
                    <a:pt x="48544" y="107380"/>
                    <a:pt x="25279" y="124493"/>
                    <a:pt x="0" y="138475"/>
                  </a:cubicBezTo>
                  <a:lnTo>
                    <a:pt x="436788" y="895053"/>
                  </a:lnTo>
                  <a:cubicBezTo>
                    <a:pt x="768211" y="713515"/>
                    <a:pt x="1002880" y="384776"/>
                    <a:pt x="1046950" y="0"/>
                  </a:cubicBezTo>
                  <a:lnTo>
                    <a:pt x="132099" y="0"/>
                  </a:lnTo>
                  <a:close/>
                </a:path>
              </a:pathLst>
            </a:custGeom>
            <a:solidFill>
              <a:srgbClr val="702656"/>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127" name="Freeform: Shape 126">
              <a:extLst>
                <a:ext uri="{FF2B5EF4-FFF2-40B4-BE49-F238E27FC236}">
                  <a16:creationId xmlns:a16="http://schemas.microsoft.com/office/drawing/2014/main" id="{2B51EB88-A12E-BA78-59F8-7C219938543D}"/>
                </a:ext>
              </a:extLst>
            </p:cNvPr>
            <p:cNvSpPr/>
            <p:nvPr/>
          </p:nvSpPr>
          <p:spPr>
            <a:xfrm>
              <a:off x="4475856" y="4995041"/>
              <a:ext cx="1102429" cy="887782"/>
            </a:xfrm>
            <a:custGeom>
              <a:avLst/>
              <a:gdLst>
                <a:gd name="csX0" fmla="*/ 664187 w 1102429"/>
                <a:gd name="csY0" fmla="*/ 336 h 887782"/>
                <a:gd name="csX1" fmla="*/ 551774 w 1102429"/>
                <a:gd name="csY1" fmla="*/ 20245 h 887782"/>
                <a:gd name="csX2" fmla="*/ 438131 w 1102429"/>
                <a:gd name="csY2" fmla="*/ 0 h 887782"/>
                <a:gd name="csX3" fmla="*/ 0 w 1102429"/>
                <a:gd name="csY3" fmla="*/ 758927 h 887782"/>
                <a:gd name="csX4" fmla="*/ 551662 w 1102429"/>
                <a:gd name="csY4" fmla="*/ 887782 h 887782"/>
                <a:gd name="csX5" fmla="*/ 1102430 w 1102429"/>
                <a:gd name="csY5" fmla="*/ 759374 h 887782"/>
                <a:gd name="csX6" fmla="*/ 664299 w 1102429"/>
                <a:gd name="csY6" fmla="*/ 448 h 88778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02429" h="887782">
                  <a:moveTo>
                    <a:pt x="664187" y="336"/>
                  </a:moveTo>
                  <a:cubicBezTo>
                    <a:pt x="629177" y="13199"/>
                    <a:pt x="591258" y="20245"/>
                    <a:pt x="551774" y="20245"/>
                  </a:cubicBezTo>
                  <a:cubicBezTo>
                    <a:pt x="512290" y="20245"/>
                    <a:pt x="473476" y="12975"/>
                    <a:pt x="438131" y="0"/>
                  </a:cubicBezTo>
                  <a:lnTo>
                    <a:pt x="0" y="758927"/>
                  </a:lnTo>
                  <a:cubicBezTo>
                    <a:pt x="165431" y="841363"/>
                    <a:pt x="353010" y="887782"/>
                    <a:pt x="551662" y="887782"/>
                  </a:cubicBezTo>
                  <a:cubicBezTo>
                    <a:pt x="750314" y="887782"/>
                    <a:pt x="937110" y="841475"/>
                    <a:pt x="1102430" y="759374"/>
                  </a:cubicBezTo>
                  <a:lnTo>
                    <a:pt x="664299" y="448"/>
                  </a:lnTo>
                  <a:close/>
                </a:path>
              </a:pathLst>
            </a:custGeom>
            <a:solidFill>
              <a:srgbClr val="EEBFCF"/>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128" name="Freeform: Shape 127">
              <a:extLst>
                <a:ext uri="{FF2B5EF4-FFF2-40B4-BE49-F238E27FC236}">
                  <a16:creationId xmlns:a16="http://schemas.microsoft.com/office/drawing/2014/main" id="{C1903F56-903A-448B-7798-7F317EBA6354}"/>
                </a:ext>
              </a:extLst>
            </p:cNvPr>
            <p:cNvSpPr/>
            <p:nvPr/>
          </p:nvSpPr>
          <p:spPr>
            <a:xfrm>
              <a:off x="3814801" y="4836656"/>
              <a:ext cx="1054667" cy="894605"/>
            </a:xfrm>
            <a:custGeom>
              <a:avLst/>
              <a:gdLst>
                <a:gd name="csX0" fmla="*/ 1054668 w 1054667"/>
                <a:gd name="csY0" fmla="*/ 137915 h 894605"/>
                <a:gd name="csX1" fmla="*/ 923464 w 1054667"/>
                <a:gd name="csY1" fmla="*/ 0 h 894605"/>
                <a:gd name="csX2" fmla="*/ 0 w 1054667"/>
                <a:gd name="csY2" fmla="*/ 0 h 894605"/>
                <a:gd name="csX3" fmla="*/ 355806 w 1054667"/>
                <a:gd name="csY3" fmla="*/ 701099 h 894605"/>
                <a:gd name="csX4" fmla="*/ 617768 w 1054667"/>
                <a:gd name="csY4" fmla="*/ 894606 h 894605"/>
                <a:gd name="csX5" fmla="*/ 1054668 w 1054667"/>
                <a:gd name="csY5" fmla="*/ 137915 h 894605"/>
              </a:gdLst>
              <a:ahLst/>
              <a:cxnLst>
                <a:cxn ang="0">
                  <a:pos x="csX0" y="csY0"/>
                </a:cxn>
                <a:cxn ang="0">
                  <a:pos x="csX1" y="csY1"/>
                </a:cxn>
                <a:cxn ang="0">
                  <a:pos x="csX2" y="csY2"/>
                </a:cxn>
                <a:cxn ang="0">
                  <a:pos x="csX3" y="csY3"/>
                </a:cxn>
                <a:cxn ang="0">
                  <a:pos x="csX4" y="csY4"/>
                </a:cxn>
                <a:cxn ang="0">
                  <a:pos x="csX5" y="csY5"/>
                </a:cxn>
              </a:cxnLst>
              <a:rect l="l" t="t" r="r" b="b"/>
              <a:pathLst>
                <a:path w="1054667" h="894605">
                  <a:moveTo>
                    <a:pt x="1054668" y="137915"/>
                  </a:moveTo>
                  <a:cubicBezTo>
                    <a:pt x="997623" y="106261"/>
                    <a:pt x="951539" y="58052"/>
                    <a:pt x="923464" y="0"/>
                  </a:cubicBezTo>
                  <a:lnTo>
                    <a:pt x="0" y="0"/>
                  </a:lnTo>
                  <a:cubicBezTo>
                    <a:pt x="31095" y="272587"/>
                    <a:pt x="166550" y="517100"/>
                    <a:pt x="355806" y="701099"/>
                  </a:cubicBezTo>
                  <a:cubicBezTo>
                    <a:pt x="433433" y="776600"/>
                    <a:pt x="521462" y="841811"/>
                    <a:pt x="617768" y="894606"/>
                  </a:cubicBezTo>
                  <a:lnTo>
                    <a:pt x="1054668" y="137915"/>
                  </a:lnTo>
                  <a:close/>
                </a:path>
              </a:pathLst>
            </a:custGeom>
            <a:solidFill>
              <a:srgbClr val="EEBFCF"/>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grpSp>
          <p:nvGrpSpPr>
            <p:cNvPr id="129" name="Graphic 8">
              <a:extLst>
                <a:ext uri="{FF2B5EF4-FFF2-40B4-BE49-F238E27FC236}">
                  <a16:creationId xmlns:a16="http://schemas.microsoft.com/office/drawing/2014/main" id="{3607D824-2801-B58C-47C9-B6A128CBE397}"/>
                </a:ext>
              </a:extLst>
            </p:cNvPr>
            <p:cNvGrpSpPr/>
            <p:nvPr/>
          </p:nvGrpSpPr>
          <p:grpSpPr>
            <a:xfrm>
              <a:off x="752025" y="2869486"/>
              <a:ext cx="2423309" cy="3013337"/>
              <a:chOff x="962283" y="2897488"/>
              <a:chExt cx="2423309" cy="3013337"/>
            </a:xfrm>
          </p:grpSpPr>
          <p:sp>
            <p:nvSpPr>
              <p:cNvPr id="130" name="Freeform: Shape 129">
                <a:extLst>
                  <a:ext uri="{FF2B5EF4-FFF2-40B4-BE49-F238E27FC236}">
                    <a16:creationId xmlns:a16="http://schemas.microsoft.com/office/drawing/2014/main" id="{6630AFA4-6A3F-D512-F109-988EBB31C026}"/>
                  </a:ext>
                </a:extLst>
              </p:cNvPr>
              <p:cNvSpPr/>
              <p:nvPr/>
            </p:nvSpPr>
            <p:spPr>
              <a:xfrm>
                <a:off x="962283" y="2897488"/>
                <a:ext cx="905119" cy="1918401"/>
              </a:xfrm>
              <a:custGeom>
                <a:avLst/>
                <a:gdLst>
                  <a:gd name="csX0" fmla="*/ 893375 w 905119"/>
                  <a:gd name="csY0" fmla="*/ 1835071 h 1918401"/>
                  <a:gd name="csX1" fmla="*/ 893375 w 905119"/>
                  <a:gd name="csY1" fmla="*/ 386231 h 1918401"/>
                  <a:gd name="csX2" fmla="*/ 892257 w 905119"/>
                  <a:gd name="csY2" fmla="*/ 386231 h 1918401"/>
                  <a:gd name="csX3" fmla="*/ 892257 w 905119"/>
                  <a:gd name="csY3" fmla="*/ 0 h 1918401"/>
                  <a:gd name="csX4" fmla="*/ 0 w 905119"/>
                  <a:gd name="csY4" fmla="*/ 0 h 1918401"/>
                  <a:gd name="csX5" fmla="*/ 0 w 905119"/>
                  <a:gd name="csY5" fmla="*/ 1918402 h 1918401"/>
                  <a:gd name="csX6" fmla="*/ 905120 w 905119"/>
                  <a:gd name="csY6" fmla="*/ 1918402 h 1918401"/>
                  <a:gd name="csX7" fmla="*/ 893375 w 905119"/>
                  <a:gd name="csY7" fmla="*/ 1835071 h 19184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05119" h="1918401">
                    <a:moveTo>
                      <a:pt x="893375" y="1835071"/>
                    </a:moveTo>
                    <a:lnTo>
                      <a:pt x="893375" y="386231"/>
                    </a:lnTo>
                    <a:lnTo>
                      <a:pt x="892257" y="386231"/>
                    </a:lnTo>
                    <a:lnTo>
                      <a:pt x="892257" y="0"/>
                    </a:lnTo>
                    <a:lnTo>
                      <a:pt x="0" y="0"/>
                    </a:lnTo>
                    <a:lnTo>
                      <a:pt x="0" y="1918402"/>
                    </a:lnTo>
                    <a:lnTo>
                      <a:pt x="905120" y="1918402"/>
                    </a:lnTo>
                    <a:cubicBezTo>
                      <a:pt x="897514" y="1891892"/>
                      <a:pt x="893375" y="1863929"/>
                      <a:pt x="893375" y="1835071"/>
                    </a:cubicBezTo>
                    <a:close/>
                  </a:path>
                </a:pathLst>
              </a:custGeom>
              <a:solidFill>
                <a:srgbClr val="EEBFCF"/>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131" name="Freeform: Shape 130">
                <a:extLst>
                  <a:ext uri="{FF2B5EF4-FFF2-40B4-BE49-F238E27FC236}">
                    <a16:creationId xmlns:a16="http://schemas.microsoft.com/office/drawing/2014/main" id="{3DC18B07-CB6A-C984-4D22-C6A7C6B24057}"/>
                  </a:ext>
                </a:extLst>
              </p:cNvPr>
              <p:cNvSpPr/>
              <p:nvPr/>
            </p:nvSpPr>
            <p:spPr>
              <a:xfrm>
                <a:off x="1623449" y="4209419"/>
                <a:ext cx="1762142" cy="1701405"/>
              </a:xfrm>
              <a:custGeom>
                <a:avLst/>
                <a:gdLst>
                  <a:gd name="csX0" fmla="*/ 870109 w 1762142"/>
                  <a:gd name="csY0" fmla="*/ 0 h 1701405"/>
                  <a:gd name="csX1" fmla="*/ 870109 w 1762142"/>
                  <a:gd name="csY1" fmla="*/ 520119 h 1701405"/>
                  <a:gd name="csX2" fmla="*/ 844831 w 1762142"/>
                  <a:gd name="csY2" fmla="*/ 655239 h 1701405"/>
                  <a:gd name="csX3" fmla="*/ 781521 w 1762142"/>
                  <a:gd name="csY3" fmla="*/ 742820 h 1701405"/>
                  <a:gd name="csX4" fmla="*/ 712620 w 1762142"/>
                  <a:gd name="csY4" fmla="*/ 793714 h 1701405"/>
                  <a:gd name="csX5" fmla="*/ 551774 w 1762142"/>
                  <a:gd name="csY5" fmla="*/ 833869 h 1701405"/>
                  <a:gd name="csX6" fmla="*/ 438131 w 1762142"/>
                  <a:gd name="csY6" fmla="*/ 813624 h 1701405"/>
                  <a:gd name="csX7" fmla="*/ 0 w 1762142"/>
                  <a:gd name="csY7" fmla="*/ 1572551 h 1701405"/>
                  <a:gd name="csX8" fmla="*/ 551662 w 1762142"/>
                  <a:gd name="csY8" fmla="*/ 1701406 h 1701405"/>
                  <a:gd name="csX9" fmla="*/ 1149408 w 1762142"/>
                  <a:gd name="csY9" fmla="*/ 1550292 h 1701405"/>
                  <a:gd name="csX10" fmla="*/ 1759570 w 1762142"/>
                  <a:gd name="csY10" fmla="*/ 655239 h 1701405"/>
                  <a:gd name="csX11" fmla="*/ 1762142 w 1762142"/>
                  <a:gd name="csY11" fmla="*/ 520119 h 1701405"/>
                  <a:gd name="csX12" fmla="*/ 1762142 w 1762142"/>
                  <a:gd name="csY12" fmla="*/ 0 h 1701405"/>
                  <a:gd name="csX13" fmla="*/ 869998 w 1762142"/>
                  <a:gd name="csY13" fmla="*/ 0 h 17014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762142" h="1701405">
                    <a:moveTo>
                      <a:pt x="870109" y="0"/>
                    </a:moveTo>
                    <a:lnTo>
                      <a:pt x="870109" y="520119"/>
                    </a:lnTo>
                    <a:cubicBezTo>
                      <a:pt x="870109" y="550656"/>
                      <a:pt x="864293" y="615978"/>
                      <a:pt x="844831" y="655239"/>
                    </a:cubicBezTo>
                    <a:cubicBezTo>
                      <a:pt x="828947" y="688012"/>
                      <a:pt x="807472" y="717541"/>
                      <a:pt x="781521" y="742820"/>
                    </a:cubicBezTo>
                    <a:cubicBezTo>
                      <a:pt x="761164" y="762618"/>
                      <a:pt x="737899" y="779732"/>
                      <a:pt x="712620" y="793714"/>
                    </a:cubicBezTo>
                    <a:cubicBezTo>
                      <a:pt x="663516" y="820670"/>
                      <a:pt x="591370" y="833869"/>
                      <a:pt x="551774" y="833869"/>
                    </a:cubicBezTo>
                    <a:cubicBezTo>
                      <a:pt x="512178" y="833869"/>
                      <a:pt x="473477" y="826599"/>
                      <a:pt x="438131" y="813624"/>
                    </a:cubicBezTo>
                    <a:lnTo>
                      <a:pt x="0" y="1572551"/>
                    </a:lnTo>
                    <a:cubicBezTo>
                      <a:pt x="165432" y="1654987"/>
                      <a:pt x="353010" y="1701406"/>
                      <a:pt x="551662" y="1701406"/>
                    </a:cubicBezTo>
                    <a:cubicBezTo>
                      <a:pt x="750314" y="1701406"/>
                      <a:pt x="965409" y="1650736"/>
                      <a:pt x="1149408" y="1550292"/>
                    </a:cubicBezTo>
                    <a:cubicBezTo>
                      <a:pt x="1480830" y="1368753"/>
                      <a:pt x="1715499" y="1040015"/>
                      <a:pt x="1759570" y="655239"/>
                    </a:cubicBezTo>
                    <a:cubicBezTo>
                      <a:pt x="1761807" y="626269"/>
                      <a:pt x="1762142" y="549761"/>
                      <a:pt x="1762142" y="520119"/>
                    </a:cubicBezTo>
                    <a:lnTo>
                      <a:pt x="1762142" y="0"/>
                    </a:lnTo>
                    <a:lnTo>
                      <a:pt x="869998" y="0"/>
                    </a:lnTo>
                    <a:close/>
                  </a:path>
                </a:pathLst>
              </a:custGeom>
              <a:solidFill>
                <a:srgbClr val="EEBFCF"/>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132" name="Freeform: Shape 131">
                <a:extLst>
                  <a:ext uri="{FF2B5EF4-FFF2-40B4-BE49-F238E27FC236}">
                    <a16:creationId xmlns:a16="http://schemas.microsoft.com/office/drawing/2014/main" id="{0C521AA0-9992-D935-7162-32A8631851EE}"/>
                  </a:ext>
                </a:extLst>
              </p:cNvPr>
              <p:cNvSpPr/>
              <p:nvPr/>
            </p:nvSpPr>
            <p:spPr>
              <a:xfrm>
                <a:off x="962506" y="4864658"/>
                <a:ext cx="1054668" cy="894605"/>
              </a:xfrm>
              <a:custGeom>
                <a:avLst/>
                <a:gdLst>
                  <a:gd name="csX0" fmla="*/ 1054556 w 1054668"/>
                  <a:gd name="csY0" fmla="*/ 137915 h 894605"/>
                  <a:gd name="csX1" fmla="*/ 923352 w 1054668"/>
                  <a:gd name="csY1" fmla="*/ 0 h 894605"/>
                  <a:gd name="csX2" fmla="*/ 0 w 1054668"/>
                  <a:gd name="csY2" fmla="*/ 0 h 894605"/>
                  <a:gd name="csX3" fmla="*/ 355806 w 1054668"/>
                  <a:gd name="csY3" fmla="*/ 701099 h 894605"/>
                  <a:gd name="csX4" fmla="*/ 617768 w 1054668"/>
                  <a:gd name="csY4" fmla="*/ 894606 h 894605"/>
                  <a:gd name="csX5" fmla="*/ 1054668 w 1054668"/>
                  <a:gd name="csY5" fmla="*/ 137915 h 894605"/>
                </a:gdLst>
                <a:ahLst/>
                <a:cxnLst>
                  <a:cxn ang="0">
                    <a:pos x="csX0" y="csY0"/>
                  </a:cxn>
                  <a:cxn ang="0">
                    <a:pos x="csX1" y="csY1"/>
                  </a:cxn>
                  <a:cxn ang="0">
                    <a:pos x="csX2" y="csY2"/>
                  </a:cxn>
                  <a:cxn ang="0">
                    <a:pos x="csX3" y="csY3"/>
                  </a:cxn>
                  <a:cxn ang="0">
                    <a:pos x="csX4" y="csY4"/>
                  </a:cxn>
                  <a:cxn ang="0">
                    <a:pos x="csX5" y="csY5"/>
                  </a:cxn>
                </a:cxnLst>
                <a:rect l="l" t="t" r="r" b="b"/>
                <a:pathLst>
                  <a:path w="1054668" h="894605">
                    <a:moveTo>
                      <a:pt x="1054556" y="137915"/>
                    </a:moveTo>
                    <a:cubicBezTo>
                      <a:pt x="997511" y="106261"/>
                      <a:pt x="951427" y="58052"/>
                      <a:pt x="923352" y="0"/>
                    </a:cubicBezTo>
                    <a:lnTo>
                      <a:pt x="0" y="0"/>
                    </a:lnTo>
                    <a:cubicBezTo>
                      <a:pt x="31095" y="272587"/>
                      <a:pt x="166550" y="517100"/>
                      <a:pt x="355806" y="701099"/>
                    </a:cubicBezTo>
                    <a:cubicBezTo>
                      <a:pt x="433433" y="776600"/>
                      <a:pt x="521462" y="841811"/>
                      <a:pt x="617768" y="894606"/>
                    </a:cubicBezTo>
                    <a:lnTo>
                      <a:pt x="1054668" y="137915"/>
                    </a:lnTo>
                    <a:close/>
                  </a:path>
                </a:pathLst>
              </a:custGeom>
              <a:solidFill>
                <a:srgbClr val="702656"/>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grpSp>
        <p:sp>
          <p:nvSpPr>
            <p:cNvPr id="133" name="Freeform: Shape 132">
              <a:extLst>
                <a:ext uri="{FF2B5EF4-FFF2-40B4-BE49-F238E27FC236}">
                  <a16:creationId xmlns:a16="http://schemas.microsoft.com/office/drawing/2014/main" id="{E1C56511-6331-6EAE-0618-5432907F80F8}"/>
                </a:ext>
              </a:extLst>
            </p:cNvPr>
            <p:cNvSpPr/>
            <p:nvPr/>
          </p:nvSpPr>
          <p:spPr>
            <a:xfrm>
              <a:off x="6878472" y="4836544"/>
              <a:ext cx="892368" cy="461843"/>
            </a:xfrm>
            <a:custGeom>
              <a:avLst/>
              <a:gdLst>
                <a:gd name="csX0" fmla="*/ 892145 w 892368"/>
                <a:gd name="csY0" fmla="*/ 0 h 461843"/>
                <a:gd name="csX1" fmla="*/ 892145 w 892368"/>
                <a:gd name="csY1" fmla="*/ 248315 h 461843"/>
                <a:gd name="csX2" fmla="*/ 892369 w 892368"/>
                <a:gd name="csY2" fmla="*/ 248315 h 461843"/>
                <a:gd name="csX3" fmla="*/ 892369 w 892368"/>
                <a:gd name="csY3" fmla="*/ 461844 h 461843"/>
                <a:gd name="csX4" fmla="*/ 0 w 892368"/>
                <a:gd name="csY4" fmla="*/ 461844 h 461843"/>
                <a:gd name="csX5" fmla="*/ 0 w 892368"/>
                <a:gd name="csY5" fmla="*/ 0 h 461843"/>
                <a:gd name="csX6" fmla="*/ 892145 w 892368"/>
                <a:gd name="csY6" fmla="*/ 0 h 46184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92368" h="461843">
                  <a:moveTo>
                    <a:pt x="892145" y="0"/>
                  </a:moveTo>
                  <a:lnTo>
                    <a:pt x="892145" y="248315"/>
                  </a:lnTo>
                  <a:lnTo>
                    <a:pt x="892369" y="248315"/>
                  </a:lnTo>
                  <a:lnTo>
                    <a:pt x="892369" y="461844"/>
                  </a:lnTo>
                  <a:lnTo>
                    <a:pt x="0" y="461844"/>
                  </a:lnTo>
                  <a:lnTo>
                    <a:pt x="0" y="0"/>
                  </a:lnTo>
                  <a:lnTo>
                    <a:pt x="892145" y="0"/>
                  </a:lnTo>
                  <a:close/>
                </a:path>
              </a:pathLst>
            </a:custGeom>
            <a:solidFill>
              <a:srgbClr val="702656"/>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134" name="Freeform: Shape 133">
              <a:extLst>
                <a:ext uri="{FF2B5EF4-FFF2-40B4-BE49-F238E27FC236}">
                  <a16:creationId xmlns:a16="http://schemas.microsoft.com/office/drawing/2014/main" id="{358D0637-D155-D46E-4F61-72A7066DE128}"/>
                </a:ext>
              </a:extLst>
            </p:cNvPr>
            <p:cNvSpPr/>
            <p:nvPr/>
          </p:nvSpPr>
          <p:spPr>
            <a:xfrm>
              <a:off x="6683623" y="1283178"/>
              <a:ext cx="1075361" cy="885657"/>
            </a:xfrm>
            <a:custGeom>
              <a:avLst/>
              <a:gdLst>
                <a:gd name="csX0" fmla="*/ 150331 w 1075361"/>
                <a:gd name="csY0" fmla="*/ 879505 h 885657"/>
                <a:gd name="csX1" fmla="*/ 1075361 w 1075361"/>
                <a:gd name="csY1" fmla="*/ 879505 h 885657"/>
                <a:gd name="csX2" fmla="*/ 732194 w 1075361"/>
                <a:gd name="csY2" fmla="*/ 210844 h 885657"/>
                <a:gd name="csX3" fmla="*/ 437459 w 1075361"/>
                <a:gd name="csY3" fmla="*/ 0 h 885657"/>
                <a:gd name="csX4" fmla="*/ 0 w 1075361"/>
                <a:gd name="csY4" fmla="*/ 757808 h 885657"/>
                <a:gd name="csX5" fmla="*/ 150331 w 1075361"/>
                <a:gd name="csY5" fmla="*/ 885657 h 885657"/>
                <a:gd name="csX6" fmla="*/ 150331 w 1075361"/>
                <a:gd name="csY6" fmla="*/ 879505 h 88565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75361" h="885657">
                  <a:moveTo>
                    <a:pt x="150331" y="879505"/>
                  </a:moveTo>
                  <a:lnTo>
                    <a:pt x="1075361" y="879505"/>
                  </a:lnTo>
                  <a:cubicBezTo>
                    <a:pt x="1038114" y="619893"/>
                    <a:pt x="913956" y="387461"/>
                    <a:pt x="732194" y="210844"/>
                  </a:cubicBezTo>
                  <a:cubicBezTo>
                    <a:pt x="645843" y="126954"/>
                    <a:pt x="546517" y="55703"/>
                    <a:pt x="437459" y="0"/>
                  </a:cubicBezTo>
                  <a:lnTo>
                    <a:pt x="0" y="757808"/>
                  </a:lnTo>
                  <a:cubicBezTo>
                    <a:pt x="63086" y="783758"/>
                    <a:pt x="115657" y="828947"/>
                    <a:pt x="150331" y="885657"/>
                  </a:cubicBezTo>
                  <a:lnTo>
                    <a:pt x="150331" y="879505"/>
                  </a:lnTo>
                  <a:close/>
                </a:path>
              </a:pathLst>
            </a:custGeom>
            <a:solidFill>
              <a:srgbClr val="EEBFCF"/>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135" name="Rectangle 134">
              <a:extLst>
                <a:ext uri="{FF2B5EF4-FFF2-40B4-BE49-F238E27FC236}">
                  <a16:creationId xmlns:a16="http://schemas.microsoft.com/office/drawing/2014/main" id="{14CD70B3-410E-CC6E-521B-9F73CE104CF2}"/>
                </a:ext>
              </a:extLst>
            </p:cNvPr>
            <p:cNvSpPr/>
            <p:nvPr/>
          </p:nvSpPr>
          <p:spPr>
            <a:xfrm>
              <a:off x="752025" y="2214359"/>
              <a:ext cx="892256" cy="606470"/>
            </a:xfrm>
            <a:prstGeom prst="rect">
              <a:avLst/>
            </a:prstGeom>
            <a:solidFill>
              <a:srgbClr val="702656"/>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138" name="Freeform: Shape 137">
              <a:extLst>
                <a:ext uri="{FF2B5EF4-FFF2-40B4-BE49-F238E27FC236}">
                  <a16:creationId xmlns:a16="http://schemas.microsoft.com/office/drawing/2014/main" id="{D9C89C04-A9A3-872B-8BE1-54655DFBF51D}"/>
                </a:ext>
              </a:extLst>
            </p:cNvPr>
            <p:cNvSpPr/>
            <p:nvPr/>
          </p:nvSpPr>
          <p:spPr>
            <a:xfrm>
              <a:off x="3623308" y="1278033"/>
              <a:ext cx="1072788" cy="884650"/>
            </a:xfrm>
            <a:custGeom>
              <a:avLst/>
              <a:gdLst>
                <a:gd name="csX0" fmla="*/ 1072788 w 1072788"/>
                <a:gd name="csY0" fmla="*/ 884650 h 884650"/>
                <a:gd name="csX1" fmla="*/ 728726 w 1072788"/>
                <a:gd name="csY1" fmla="*/ 209054 h 884650"/>
                <a:gd name="csX2" fmla="*/ 437459 w 1072788"/>
                <a:gd name="csY2" fmla="*/ 0 h 884650"/>
                <a:gd name="csX3" fmla="*/ 0 w 1072788"/>
                <a:gd name="csY3" fmla="*/ 757585 h 884650"/>
                <a:gd name="csX4" fmla="*/ 147199 w 1072788"/>
                <a:gd name="csY4" fmla="*/ 884650 h 884650"/>
                <a:gd name="csX5" fmla="*/ 1072788 w 1072788"/>
                <a:gd name="csY5" fmla="*/ 884650 h 884650"/>
              </a:gdLst>
              <a:ahLst/>
              <a:cxnLst>
                <a:cxn ang="0">
                  <a:pos x="csX0" y="csY0"/>
                </a:cxn>
                <a:cxn ang="0">
                  <a:pos x="csX1" y="csY1"/>
                </a:cxn>
                <a:cxn ang="0">
                  <a:pos x="csX2" y="csY2"/>
                </a:cxn>
                <a:cxn ang="0">
                  <a:pos x="csX3" y="csY3"/>
                </a:cxn>
                <a:cxn ang="0">
                  <a:pos x="csX4" y="csY4"/>
                </a:cxn>
                <a:cxn ang="0">
                  <a:pos x="csX5" y="csY5"/>
                </a:cxn>
              </a:cxnLst>
              <a:rect l="l" t="t" r="r" b="b"/>
              <a:pathLst>
                <a:path w="1072788" h="884650">
                  <a:moveTo>
                    <a:pt x="1072788" y="884650"/>
                  </a:moveTo>
                  <a:cubicBezTo>
                    <a:pt x="1036772" y="622354"/>
                    <a:pt x="911943" y="387237"/>
                    <a:pt x="728726" y="209054"/>
                  </a:cubicBezTo>
                  <a:cubicBezTo>
                    <a:pt x="643382" y="125947"/>
                    <a:pt x="545175" y="55368"/>
                    <a:pt x="437459" y="0"/>
                  </a:cubicBezTo>
                  <a:lnTo>
                    <a:pt x="0" y="757585"/>
                  </a:lnTo>
                  <a:cubicBezTo>
                    <a:pt x="61743" y="783870"/>
                    <a:pt x="113307" y="828612"/>
                    <a:pt x="147199" y="884650"/>
                  </a:cubicBezTo>
                  <a:lnTo>
                    <a:pt x="1072788" y="884650"/>
                  </a:lnTo>
                  <a:close/>
                </a:path>
              </a:pathLst>
            </a:custGeom>
            <a:solidFill>
              <a:srgbClr val="EEBFCF"/>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sp>
          <p:nvSpPr>
            <p:cNvPr id="139" name="Freeform: Shape 138">
              <a:extLst>
                <a:ext uri="{FF2B5EF4-FFF2-40B4-BE49-F238E27FC236}">
                  <a16:creationId xmlns:a16="http://schemas.microsoft.com/office/drawing/2014/main" id="{7F5EE32A-0459-1337-D05C-7F37AB1B477F}"/>
                </a:ext>
              </a:extLst>
            </p:cNvPr>
            <p:cNvSpPr/>
            <p:nvPr/>
          </p:nvSpPr>
          <p:spPr>
            <a:xfrm>
              <a:off x="6878137" y="5298388"/>
              <a:ext cx="892032" cy="146751"/>
            </a:xfrm>
            <a:custGeom>
              <a:avLst/>
              <a:gdLst>
                <a:gd name="csX0" fmla="*/ 892033 w 892032"/>
                <a:gd name="csY0" fmla="*/ 0 h 146751"/>
                <a:gd name="csX1" fmla="*/ 0 w 892032"/>
                <a:gd name="csY1" fmla="*/ 0 h 146751"/>
                <a:gd name="csX2" fmla="*/ 448645 w 892032"/>
                <a:gd name="csY2" fmla="*/ 146752 h 146751"/>
                <a:gd name="csX3" fmla="*/ 892033 w 892032"/>
                <a:gd name="csY3" fmla="*/ 0 h 146751"/>
              </a:gdLst>
              <a:ahLst/>
              <a:cxnLst>
                <a:cxn ang="0">
                  <a:pos x="csX0" y="csY0"/>
                </a:cxn>
                <a:cxn ang="0">
                  <a:pos x="csX1" y="csY1"/>
                </a:cxn>
                <a:cxn ang="0">
                  <a:pos x="csX2" y="csY2"/>
                </a:cxn>
                <a:cxn ang="0">
                  <a:pos x="csX3" y="csY3"/>
                </a:cxn>
              </a:cxnLst>
              <a:rect l="l" t="t" r="r" b="b"/>
              <a:pathLst>
                <a:path w="892032" h="146751">
                  <a:moveTo>
                    <a:pt x="892033" y="0"/>
                  </a:moveTo>
                  <a:lnTo>
                    <a:pt x="0" y="0"/>
                  </a:lnTo>
                  <a:lnTo>
                    <a:pt x="448645" y="146752"/>
                  </a:lnTo>
                  <a:lnTo>
                    <a:pt x="892033" y="0"/>
                  </a:lnTo>
                  <a:close/>
                </a:path>
              </a:pathLst>
            </a:custGeom>
            <a:solidFill>
              <a:srgbClr val="702656"/>
            </a:solidFill>
            <a:ln w="11178"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ted Curriculum"/>
                <a:ea typeface="+mn-ea"/>
                <a:cs typeface="+mn-cs"/>
              </a:endParaRPr>
            </a:p>
          </p:txBody>
        </p:sp>
      </p:grpSp>
      <p:sp>
        <p:nvSpPr>
          <p:cNvPr id="40" name="TextBox 39">
            <a:extLst>
              <a:ext uri="{FF2B5EF4-FFF2-40B4-BE49-F238E27FC236}">
                <a16:creationId xmlns:a16="http://schemas.microsoft.com/office/drawing/2014/main" id="{EBDBA51B-A2A4-3622-9296-E72DE8DA44B3}"/>
              </a:ext>
            </a:extLst>
          </p:cNvPr>
          <p:cNvSpPr txBox="1"/>
          <p:nvPr/>
        </p:nvSpPr>
        <p:spPr>
          <a:xfrm>
            <a:off x="7745275" y="5099559"/>
            <a:ext cx="940321"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solidFill>
                  <a:srgbClr val="FFFFFF"/>
                </a:solidFill>
                <a:effectLst/>
                <a:uLnTx/>
                <a:uFillTx/>
                <a:latin typeface="United Curriculum"/>
                <a:ea typeface="+mn-ea"/>
                <a:cs typeface="+mn-cs"/>
                <a:sym typeface="United Curriculum"/>
                <a:rtl val="0"/>
              </a:rPr>
              <a:t>Key Stage 3</a:t>
            </a:r>
          </a:p>
        </p:txBody>
      </p:sp>
      <p:sp>
        <p:nvSpPr>
          <p:cNvPr id="66" name="TextBox 65">
            <a:extLst>
              <a:ext uri="{FF2B5EF4-FFF2-40B4-BE49-F238E27FC236}">
                <a16:creationId xmlns:a16="http://schemas.microsoft.com/office/drawing/2014/main" id="{90EF8A9D-B095-8608-52C1-9AAC2812EC6F}"/>
              </a:ext>
            </a:extLst>
          </p:cNvPr>
          <p:cNvSpPr txBox="1"/>
          <p:nvPr/>
        </p:nvSpPr>
        <p:spPr>
          <a:xfrm>
            <a:off x="1246653" y="2444606"/>
            <a:ext cx="758212"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solidFill>
                  <a:srgbClr val="FFFFFF"/>
                </a:solidFill>
                <a:effectLst/>
                <a:uLnTx/>
                <a:uFillTx/>
                <a:latin typeface="United Curriculum"/>
                <a:ea typeface="+mn-ea"/>
                <a:cs typeface="+mn-cs"/>
                <a:sym typeface="United Curriculum"/>
                <a:rtl val="0"/>
              </a:rPr>
              <a:t>N 3/4</a:t>
            </a:r>
          </a:p>
        </p:txBody>
      </p:sp>
      <p:sp>
        <p:nvSpPr>
          <p:cNvPr id="67" name="TextBox 66">
            <a:extLst>
              <a:ext uri="{FF2B5EF4-FFF2-40B4-BE49-F238E27FC236}">
                <a16:creationId xmlns:a16="http://schemas.microsoft.com/office/drawing/2014/main" id="{3D17BFB8-BD4F-2DA4-04C5-75C083CCF18D}"/>
              </a:ext>
            </a:extLst>
          </p:cNvPr>
          <p:cNvSpPr txBox="1"/>
          <p:nvPr/>
        </p:nvSpPr>
        <p:spPr>
          <a:xfrm>
            <a:off x="1444570" y="5288468"/>
            <a:ext cx="560824"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solidFill>
                  <a:srgbClr val="FFFFFF"/>
                </a:solidFill>
                <a:effectLst/>
                <a:uLnTx/>
                <a:uFillTx/>
                <a:latin typeface="United Curriculum"/>
                <a:ea typeface="+mn-ea"/>
                <a:cs typeface="+mn-cs"/>
                <a:sym typeface="United Curriculum"/>
                <a:rtl val="0"/>
              </a:rPr>
              <a:t>R</a:t>
            </a:r>
          </a:p>
        </p:txBody>
      </p:sp>
      <p:sp>
        <p:nvSpPr>
          <p:cNvPr id="68" name="TextBox 67">
            <a:extLst>
              <a:ext uri="{FF2B5EF4-FFF2-40B4-BE49-F238E27FC236}">
                <a16:creationId xmlns:a16="http://schemas.microsoft.com/office/drawing/2014/main" id="{B434272C-D04F-F2EB-2A52-320ADCDC7CC2}"/>
              </a:ext>
            </a:extLst>
          </p:cNvPr>
          <p:cNvSpPr txBox="1"/>
          <p:nvPr/>
        </p:nvSpPr>
        <p:spPr>
          <a:xfrm>
            <a:off x="2720060" y="3848577"/>
            <a:ext cx="1109587"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solidFill>
                  <a:srgbClr val="FFFFFF"/>
                </a:solidFill>
                <a:effectLst/>
                <a:uLnTx/>
                <a:uFillTx/>
                <a:latin typeface="United Curriculum"/>
                <a:ea typeface="+mn-ea"/>
                <a:cs typeface="+mn-cs"/>
                <a:sym typeface="United Curriculum"/>
                <a:rtl val="0"/>
              </a:rPr>
              <a:t>Year 1</a:t>
            </a:r>
          </a:p>
        </p:txBody>
      </p:sp>
      <p:sp>
        <p:nvSpPr>
          <p:cNvPr id="72" name="TextBox 71">
            <a:extLst>
              <a:ext uri="{FF2B5EF4-FFF2-40B4-BE49-F238E27FC236}">
                <a16:creationId xmlns:a16="http://schemas.microsoft.com/office/drawing/2014/main" id="{FDE79E3F-5498-4EBC-5D3A-E3DB2B46C25D}"/>
              </a:ext>
            </a:extLst>
          </p:cNvPr>
          <p:cNvSpPr txBox="1"/>
          <p:nvPr/>
        </p:nvSpPr>
        <p:spPr>
          <a:xfrm>
            <a:off x="6062024" y="5201687"/>
            <a:ext cx="864408"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solidFill>
                  <a:srgbClr val="FFFFFF"/>
                </a:solidFill>
                <a:effectLst/>
                <a:uLnTx/>
                <a:uFillTx/>
                <a:latin typeface="United Curriculum"/>
                <a:ea typeface="+mn-ea"/>
                <a:cs typeface="+mn-cs"/>
                <a:sym typeface="United Curriculum"/>
                <a:rtl val="0"/>
              </a:rPr>
              <a:t>Year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solidFill>
                  <a:srgbClr val="FFFFFF"/>
                </a:solidFill>
                <a:effectLst/>
                <a:uLnTx/>
                <a:uFillTx/>
                <a:latin typeface="United Curriculum"/>
                <a:ea typeface="+mn-ea"/>
                <a:cs typeface="+mn-cs"/>
                <a:sym typeface="United Curriculum"/>
                <a:rtl val="0"/>
              </a:rPr>
              <a:t>4</a:t>
            </a:r>
          </a:p>
        </p:txBody>
      </p:sp>
      <p:sp>
        <p:nvSpPr>
          <p:cNvPr id="80" name="TextBox 79">
            <a:extLst>
              <a:ext uri="{FF2B5EF4-FFF2-40B4-BE49-F238E27FC236}">
                <a16:creationId xmlns:a16="http://schemas.microsoft.com/office/drawing/2014/main" id="{16ACBF20-4584-AC78-C2F2-C85F156204FF}"/>
              </a:ext>
            </a:extLst>
          </p:cNvPr>
          <p:cNvSpPr txBox="1"/>
          <p:nvPr/>
        </p:nvSpPr>
        <p:spPr>
          <a:xfrm>
            <a:off x="3742655" y="1324640"/>
            <a:ext cx="667393"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w="1655" cap="flat">
                  <a:noFill/>
                  <a:miter/>
                </a:ln>
                <a:solidFill>
                  <a:srgbClr val="FFFFFF"/>
                </a:solidFill>
                <a:effectLst/>
                <a:uLnTx/>
                <a:uFillTx/>
                <a:latin typeface="United Curriculum"/>
                <a:ea typeface="+mn-ea"/>
                <a:cs typeface="+mn-cs"/>
                <a:sym typeface="United Curriculum"/>
                <a:rtl val="0"/>
              </a:rPr>
              <a:t>Year 2</a:t>
            </a:r>
          </a:p>
        </p:txBody>
      </p:sp>
      <p:sp>
        <p:nvSpPr>
          <p:cNvPr id="81" name="TextBox 80">
            <a:extLst>
              <a:ext uri="{FF2B5EF4-FFF2-40B4-BE49-F238E27FC236}">
                <a16:creationId xmlns:a16="http://schemas.microsoft.com/office/drawing/2014/main" id="{7BEC108C-EC16-58E6-786B-15CE1EF88D28}"/>
              </a:ext>
            </a:extLst>
          </p:cNvPr>
          <p:cNvSpPr txBox="1"/>
          <p:nvPr/>
        </p:nvSpPr>
        <p:spPr>
          <a:xfrm>
            <a:off x="4480677" y="3849316"/>
            <a:ext cx="890073"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w="1655" cap="flat">
                  <a:noFill/>
                  <a:miter/>
                </a:ln>
                <a:solidFill>
                  <a:srgbClr val="FFFFFF"/>
                </a:solidFill>
                <a:effectLst/>
                <a:uLnTx/>
                <a:uFillTx/>
                <a:latin typeface="United Curriculum"/>
                <a:ea typeface="+mn-ea"/>
                <a:cs typeface="+mn-cs"/>
                <a:sym typeface="United Curriculum"/>
                <a:rtl val="0"/>
              </a:rPr>
              <a:t>Year 3</a:t>
            </a:r>
          </a:p>
        </p:txBody>
      </p:sp>
      <p:sp>
        <p:nvSpPr>
          <p:cNvPr id="83" name="TextBox 82">
            <a:extLst>
              <a:ext uri="{FF2B5EF4-FFF2-40B4-BE49-F238E27FC236}">
                <a16:creationId xmlns:a16="http://schemas.microsoft.com/office/drawing/2014/main" id="{5E2A84A0-854A-FC32-A266-CAD7E1E341ED}"/>
              </a:ext>
            </a:extLst>
          </p:cNvPr>
          <p:cNvSpPr txBox="1"/>
          <p:nvPr/>
        </p:nvSpPr>
        <p:spPr>
          <a:xfrm>
            <a:off x="6165958" y="2451630"/>
            <a:ext cx="805029" cy="338554"/>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w="1655" cap="flat">
                  <a:noFill/>
                  <a:miter/>
                </a:ln>
                <a:solidFill>
                  <a:srgbClr val="FFFFFF"/>
                </a:solidFill>
                <a:effectLst/>
                <a:uLnTx/>
                <a:uFillTx/>
                <a:latin typeface="United Curriculum"/>
                <a:ea typeface="+mn-ea"/>
                <a:cs typeface="+mn-cs"/>
                <a:sym typeface="United Curriculum"/>
                <a:rtl val="0"/>
              </a:rPr>
              <a:t>Year 5</a:t>
            </a:r>
          </a:p>
        </p:txBody>
      </p:sp>
      <p:sp>
        <p:nvSpPr>
          <p:cNvPr id="87" name="TextBox 86">
            <a:extLst>
              <a:ext uri="{FF2B5EF4-FFF2-40B4-BE49-F238E27FC236}">
                <a16:creationId xmlns:a16="http://schemas.microsoft.com/office/drawing/2014/main" id="{11DFAF60-7572-976F-7CED-7251116F6280}"/>
              </a:ext>
            </a:extLst>
          </p:cNvPr>
          <p:cNvSpPr txBox="1"/>
          <p:nvPr/>
        </p:nvSpPr>
        <p:spPr>
          <a:xfrm>
            <a:off x="1122180" y="3597657"/>
            <a:ext cx="1010283" cy="86177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solidFill>
                  <a:srgbClr val="1D1D1B"/>
                </a:solidFill>
                <a:effectLst/>
                <a:uLnTx/>
                <a:uFillTx/>
                <a:latin typeface="United Curriculum"/>
                <a:ea typeface="+mn-ea"/>
                <a:cs typeface="+mn-cs"/>
                <a:sym typeface="United Curriculum"/>
                <a:rtl val="0"/>
              </a:rPr>
              <a:t>Planned activities and enhanced continuous provision</a:t>
            </a:r>
          </a:p>
        </p:txBody>
      </p:sp>
      <p:sp>
        <p:nvSpPr>
          <p:cNvPr id="97" name="TextBox 96">
            <a:extLst>
              <a:ext uri="{FF2B5EF4-FFF2-40B4-BE49-F238E27FC236}">
                <a16:creationId xmlns:a16="http://schemas.microsoft.com/office/drawing/2014/main" id="{C976F495-547B-6CDC-096B-9E49B09672F1}"/>
              </a:ext>
            </a:extLst>
          </p:cNvPr>
          <p:cNvSpPr txBox="1"/>
          <p:nvPr/>
        </p:nvSpPr>
        <p:spPr>
          <a:xfrm>
            <a:off x="2942371" y="3122802"/>
            <a:ext cx="660320"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300"/>
              </a:spcAft>
              <a:buClrTx/>
              <a:buSzTx/>
              <a:buFontTx/>
              <a:buNone/>
              <a:tabLst/>
              <a:defRPr/>
            </a:pPr>
            <a:r>
              <a:rPr kumimoji="0" lang="en-GB" sz="1000" b="0" i="0" u="none" strike="noStrike" kern="1200" cap="none" spc="0" normalizeH="0" baseline="0" noProof="0">
                <a:ln>
                  <a:noFill/>
                </a:ln>
                <a:solidFill>
                  <a:prstClr val="black"/>
                </a:solidFill>
                <a:effectLst/>
                <a:uLnTx/>
                <a:uFillTx/>
                <a:latin typeface="United Curriculum"/>
                <a:ea typeface="Roboto" panose="02000000000000000000" pitchFamily="2" charset="0"/>
                <a:cs typeface="Times New Roman" panose="02020603050405020304" pitchFamily="18" charset="0"/>
              </a:rPr>
              <a:t>I am an Artist</a:t>
            </a:r>
          </a:p>
        </p:txBody>
      </p:sp>
      <p:sp>
        <p:nvSpPr>
          <p:cNvPr id="98" name="TextBox 97">
            <a:extLst>
              <a:ext uri="{FF2B5EF4-FFF2-40B4-BE49-F238E27FC236}">
                <a16:creationId xmlns:a16="http://schemas.microsoft.com/office/drawing/2014/main" id="{BA63FD53-3DFA-E209-072B-57EE1F2F0008}"/>
              </a:ext>
            </a:extLst>
          </p:cNvPr>
          <p:cNvSpPr txBox="1"/>
          <p:nvPr/>
        </p:nvSpPr>
        <p:spPr>
          <a:xfrm>
            <a:off x="2843827" y="2416528"/>
            <a:ext cx="875107"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solidFill>
                  <a:srgbClr val="1D1D1B"/>
                </a:solidFill>
                <a:effectLst/>
                <a:uLnTx/>
                <a:uFillTx/>
                <a:latin typeface="United Curriculum"/>
                <a:ea typeface="+mn-ea"/>
                <a:cs typeface="+mn-cs"/>
                <a:sym typeface="United Curriculum"/>
                <a:rtl val="0"/>
              </a:rPr>
              <a:t>Paper Sculpture</a:t>
            </a:r>
          </a:p>
        </p:txBody>
      </p:sp>
      <p:sp>
        <p:nvSpPr>
          <p:cNvPr id="99" name="TextBox 98">
            <a:extLst>
              <a:ext uri="{FF2B5EF4-FFF2-40B4-BE49-F238E27FC236}">
                <a16:creationId xmlns:a16="http://schemas.microsoft.com/office/drawing/2014/main" id="{F5038604-403E-4BEE-482B-383548982A75}"/>
              </a:ext>
            </a:extLst>
          </p:cNvPr>
          <p:cNvSpPr txBox="1"/>
          <p:nvPr/>
        </p:nvSpPr>
        <p:spPr>
          <a:xfrm>
            <a:off x="2943669" y="1626493"/>
            <a:ext cx="828405" cy="5539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solidFill>
                  <a:srgbClr val="1D1D1B"/>
                </a:solidFill>
                <a:effectLst/>
                <a:uLnTx/>
                <a:uFillTx/>
                <a:latin typeface="United Curriculum"/>
                <a:ea typeface="+mn-ea"/>
                <a:cs typeface="+mn-cs"/>
                <a:sym typeface="United Curriculum"/>
                <a:rtl val="0"/>
              </a:rPr>
              <a:t>The Natural World</a:t>
            </a:r>
          </a:p>
        </p:txBody>
      </p:sp>
      <p:sp>
        <p:nvSpPr>
          <p:cNvPr id="100" name="TextBox 99">
            <a:extLst>
              <a:ext uri="{FF2B5EF4-FFF2-40B4-BE49-F238E27FC236}">
                <a16:creationId xmlns:a16="http://schemas.microsoft.com/office/drawing/2014/main" id="{9EFB5E67-D41F-FB32-41F7-7D3D12DE1475}"/>
              </a:ext>
            </a:extLst>
          </p:cNvPr>
          <p:cNvSpPr txBox="1"/>
          <p:nvPr/>
        </p:nvSpPr>
        <p:spPr>
          <a:xfrm>
            <a:off x="4522603" y="1685388"/>
            <a:ext cx="594407"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solidFill>
                  <a:srgbClr val="1D1D1B"/>
                </a:solidFill>
                <a:effectLst/>
                <a:uLnTx/>
                <a:uFillTx/>
                <a:latin typeface="United Curriculum"/>
                <a:ea typeface="+mn-ea"/>
                <a:cs typeface="+mn-cs"/>
                <a:sym typeface="United Curriculum"/>
                <a:rtl val="0"/>
              </a:rPr>
              <a:t>Our School</a:t>
            </a:r>
          </a:p>
        </p:txBody>
      </p:sp>
      <p:sp>
        <p:nvSpPr>
          <p:cNvPr id="101" name="TextBox 100">
            <a:extLst>
              <a:ext uri="{FF2B5EF4-FFF2-40B4-BE49-F238E27FC236}">
                <a16:creationId xmlns:a16="http://schemas.microsoft.com/office/drawing/2014/main" id="{55A75B24-220D-3CB3-7DE0-E8531182C82B}"/>
              </a:ext>
            </a:extLst>
          </p:cNvPr>
          <p:cNvSpPr txBox="1"/>
          <p:nvPr/>
        </p:nvSpPr>
        <p:spPr>
          <a:xfrm>
            <a:off x="4581749" y="2415652"/>
            <a:ext cx="674682"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solidFill>
                  <a:srgbClr val="1D1D1B"/>
                </a:solidFill>
                <a:effectLst/>
                <a:uLnTx/>
                <a:uFillTx/>
                <a:latin typeface="United Curriculum"/>
                <a:ea typeface="+mn-ea"/>
                <a:cs typeface="+mn-cs"/>
                <a:sym typeface="United Curriculum"/>
                <a:rtl val="0"/>
              </a:rPr>
              <a:t>Colour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solidFill>
                  <a:srgbClr val="1D1D1B"/>
                </a:solidFill>
                <a:effectLst/>
                <a:uLnTx/>
                <a:uFillTx/>
                <a:latin typeface="United Curriculum"/>
                <a:ea typeface="+mn-ea"/>
                <a:cs typeface="+mn-cs"/>
                <a:sym typeface="United Curriculum"/>
                <a:rtl val="0"/>
              </a:rPr>
              <a:t>&amp; Tone</a:t>
            </a:r>
          </a:p>
        </p:txBody>
      </p:sp>
      <p:sp>
        <p:nvSpPr>
          <p:cNvPr id="102" name="TextBox 101">
            <a:extLst>
              <a:ext uri="{FF2B5EF4-FFF2-40B4-BE49-F238E27FC236}">
                <a16:creationId xmlns:a16="http://schemas.microsoft.com/office/drawing/2014/main" id="{6AC5D72A-ABC4-AF19-D975-3E324051AB4A}"/>
              </a:ext>
            </a:extLst>
          </p:cNvPr>
          <p:cNvSpPr txBox="1"/>
          <p:nvPr/>
        </p:nvSpPr>
        <p:spPr>
          <a:xfrm>
            <a:off x="4572291" y="3122802"/>
            <a:ext cx="674682"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solidFill>
                  <a:srgbClr val="1D1D1B"/>
                </a:solidFill>
                <a:effectLst/>
                <a:uLnTx/>
                <a:uFillTx/>
                <a:latin typeface="United Curriculum"/>
                <a:ea typeface="+mn-ea"/>
                <a:cs typeface="+mn-cs"/>
                <a:sym typeface="United Curriculum"/>
                <a:rtl val="0"/>
              </a:rPr>
              <a:t>Painting Water</a:t>
            </a:r>
          </a:p>
        </p:txBody>
      </p:sp>
      <p:sp>
        <p:nvSpPr>
          <p:cNvPr id="103" name="TextBox 102">
            <a:extLst>
              <a:ext uri="{FF2B5EF4-FFF2-40B4-BE49-F238E27FC236}">
                <a16:creationId xmlns:a16="http://schemas.microsoft.com/office/drawing/2014/main" id="{8A0EF2BE-BB8C-86B0-478E-CB93DAC14FBD}"/>
              </a:ext>
            </a:extLst>
          </p:cNvPr>
          <p:cNvSpPr txBox="1"/>
          <p:nvPr/>
        </p:nvSpPr>
        <p:spPr>
          <a:xfrm>
            <a:off x="4466175" y="4520918"/>
            <a:ext cx="890074"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solidFill>
                  <a:srgbClr val="1D1D1B"/>
                </a:solidFill>
                <a:effectLst/>
                <a:uLnTx/>
                <a:uFillTx/>
                <a:latin typeface="United Curriculum"/>
                <a:ea typeface="+mn-ea"/>
                <a:cs typeface="+mn-cs"/>
                <a:sym typeface="United Curriculum"/>
                <a:rtl val="0"/>
              </a:rPr>
              <a:t>Why Do We Make Art?</a:t>
            </a:r>
          </a:p>
        </p:txBody>
      </p:sp>
      <p:sp>
        <p:nvSpPr>
          <p:cNvPr id="104" name="TextBox 103">
            <a:extLst>
              <a:ext uri="{FF2B5EF4-FFF2-40B4-BE49-F238E27FC236}">
                <a16:creationId xmlns:a16="http://schemas.microsoft.com/office/drawing/2014/main" id="{F00854F3-5D88-44F1-DEAF-3CE17A6EDC2C}"/>
              </a:ext>
            </a:extLst>
          </p:cNvPr>
          <p:cNvSpPr txBox="1"/>
          <p:nvPr/>
        </p:nvSpPr>
        <p:spPr>
          <a:xfrm>
            <a:off x="4550607" y="5250009"/>
            <a:ext cx="895978"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solidFill>
                  <a:srgbClr val="1D1D1B"/>
                </a:solidFill>
                <a:effectLst/>
                <a:uLnTx/>
                <a:uFillTx/>
                <a:latin typeface="United Curriculum"/>
                <a:ea typeface="+mn-ea"/>
                <a:cs typeface="+mn-cs"/>
                <a:sym typeface="United Curriculum"/>
                <a:rtl val="0"/>
              </a:rPr>
              <a:t>Clay Fairy Tales</a:t>
            </a:r>
          </a:p>
        </p:txBody>
      </p:sp>
      <p:sp>
        <p:nvSpPr>
          <p:cNvPr id="105" name="TextBox 104">
            <a:extLst>
              <a:ext uri="{FF2B5EF4-FFF2-40B4-BE49-F238E27FC236}">
                <a16:creationId xmlns:a16="http://schemas.microsoft.com/office/drawing/2014/main" id="{EF99560F-B4D0-C58C-2597-71D4FFA777F2}"/>
              </a:ext>
            </a:extLst>
          </p:cNvPr>
          <p:cNvSpPr txBox="1"/>
          <p:nvPr/>
        </p:nvSpPr>
        <p:spPr>
          <a:xfrm>
            <a:off x="5311770" y="5696597"/>
            <a:ext cx="850644" cy="24622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solidFill>
                  <a:srgbClr val="1D1D1B"/>
                </a:solidFill>
                <a:effectLst/>
                <a:uLnTx/>
                <a:uFillTx/>
                <a:latin typeface="United Curriculum"/>
                <a:ea typeface="+mn-ea"/>
                <a:cs typeface="+mn-cs"/>
                <a:sym typeface="United Curriculum"/>
                <a:rtl val="0"/>
              </a:rPr>
              <a:t>Mythology</a:t>
            </a:r>
          </a:p>
        </p:txBody>
      </p:sp>
      <p:sp>
        <p:nvSpPr>
          <p:cNvPr id="106" name="TextBox 105">
            <a:extLst>
              <a:ext uri="{FF2B5EF4-FFF2-40B4-BE49-F238E27FC236}">
                <a16:creationId xmlns:a16="http://schemas.microsoft.com/office/drawing/2014/main" id="{06B3B218-F0F9-756C-20B9-18DEB8EE646A}"/>
              </a:ext>
            </a:extLst>
          </p:cNvPr>
          <p:cNvSpPr txBox="1"/>
          <p:nvPr/>
        </p:nvSpPr>
        <p:spPr>
          <a:xfrm>
            <a:off x="6166390" y="4520532"/>
            <a:ext cx="800794"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solidFill>
                  <a:srgbClr val="1D1D1B"/>
                </a:solidFill>
                <a:effectLst/>
                <a:uLnTx/>
                <a:uFillTx/>
                <a:latin typeface="United Curriculum"/>
                <a:ea typeface="+mn-ea"/>
                <a:cs typeface="+mn-cs"/>
                <a:sym typeface="United Curriculum"/>
                <a:rtl val="0"/>
              </a:rPr>
              <a:t>Pattern &amp; Pumpkins</a:t>
            </a:r>
          </a:p>
        </p:txBody>
      </p:sp>
      <p:sp>
        <p:nvSpPr>
          <p:cNvPr id="107" name="TextBox 106">
            <a:extLst>
              <a:ext uri="{FF2B5EF4-FFF2-40B4-BE49-F238E27FC236}">
                <a16:creationId xmlns:a16="http://schemas.microsoft.com/office/drawing/2014/main" id="{4FA961F4-69D6-46E2-F1C2-C9F6FDA546DE}"/>
              </a:ext>
            </a:extLst>
          </p:cNvPr>
          <p:cNvSpPr txBox="1"/>
          <p:nvPr/>
        </p:nvSpPr>
        <p:spPr>
          <a:xfrm>
            <a:off x="6040866" y="3738896"/>
            <a:ext cx="1043940" cy="5539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solidFill>
                  <a:srgbClr val="1D1D1B"/>
                </a:solidFill>
                <a:effectLst/>
                <a:uLnTx/>
                <a:uFillTx/>
                <a:latin typeface="United Curriculum"/>
                <a:ea typeface="+mn-ea"/>
                <a:cs typeface="+mn-cs"/>
                <a:sym typeface="United Curriculum"/>
                <a:rtl val="0"/>
              </a:rPr>
              <a:t>Watercolour Tropical Rainforest</a:t>
            </a:r>
          </a:p>
        </p:txBody>
      </p:sp>
      <p:sp>
        <p:nvSpPr>
          <p:cNvPr id="108" name="TextBox 107">
            <a:extLst>
              <a:ext uri="{FF2B5EF4-FFF2-40B4-BE49-F238E27FC236}">
                <a16:creationId xmlns:a16="http://schemas.microsoft.com/office/drawing/2014/main" id="{DC68F31D-88CA-D1D1-A563-0850CC530265}"/>
              </a:ext>
            </a:extLst>
          </p:cNvPr>
          <p:cNvSpPr txBox="1"/>
          <p:nvPr/>
        </p:nvSpPr>
        <p:spPr>
          <a:xfrm>
            <a:off x="6127589" y="3047397"/>
            <a:ext cx="884300" cy="5539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solidFill>
                  <a:srgbClr val="1D1D1B"/>
                </a:solidFill>
                <a:effectLst/>
                <a:uLnTx/>
                <a:uFillTx/>
                <a:latin typeface="United Curriculum"/>
                <a:ea typeface="+mn-ea"/>
                <a:cs typeface="+mn-cs"/>
                <a:sym typeface="United Curriculum"/>
                <a:rtl val="0"/>
              </a:rPr>
              <a:t>Drawing My Favourite Things</a:t>
            </a:r>
          </a:p>
        </p:txBody>
      </p:sp>
      <p:sp>
        <p:nvSpPr>
          <p:cNvPr id="109" name="TextBox 108">
            <a:extLst>
              <a:ext uri="{FF2B5EF4-FFF2-40B4-BE49-F238E27FC236}">
                <a16:creationId xmlns:a16="http://schemas.microsoft.com/office/drawing/2014/main" id="{CCF52568-FE15-AFE6-2CFE-E33B30142639}"/>
              </a:ext>
            </a:extLst>
          </p:cNvPr>
          <p:cNvSpPr txBox="1"/>
          <p:nvPr/>
        </p:nvSpPr>
        <p:spPr>
          <a:xfrm>
            <a:off x="6143098" y="1696250"/>
            <a:ext cx="999622" cy="5539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solidFill>
                  <a:srgbClr val="1D1D1B"/>
                </a:solidFill>
                <a:effectLst/>
                <a:uLnTx/>
                <a:uFillTx/>
                <a:latin typeface="United Curriculum"/>
                <a:ea typeface="+mn-ea"/>
                <a:cs typeface="+mn-cs"/>
                <a:sym typeface="United Curriculum"/>
                <a:rtl val="0"/>
              </a:rPr>
              <a:t>Illustrations &amp; Narrative Art</a:t>
            </a:r>
          </a:p>
        </p:txBody>
      </p:sp>
      <p:sp>
        <p:nvSpPr>
          <p:cNvPr id="110" name="TextBox 109">
            <a:extLst>
              <a:ext uri="{FF2B5EF4-FFF2-40B4-BE49-F238E27FC236}">
                <a16:creationId xmlns:a16="http://schemas.microsoft.com/office/drawing/2014/main" id="{FF8EDC09-431C-D507-E86B-1DA9AF32D2C7}"/>
              </a:ext>
            </a:extLst>
          </p:cNvPr>
          <p:cNvSpPr txBox="1"/>
          <p:nvPr/>
        </p:nvSpPr>
        <p:spPr>
          <a:xfrm>
            <a:off x="6937275" y="1387074"/>
            <a:ext cx="865988" cy="24622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solidFill>
                  <a:srgbClr val="1D1D1B"/>
                </a:solidFill>
                <a:effectLst/>
                <a:uLnTx/>
                <a:uFillTx/>
                <a:latin typeface="United Curriculum"/>
                <a:ea typeface="+mn-ea"/>
                <a:cs typeface="+mn-cs"/>
                <a:sym typeface="United Curriculum"/>
                <a:rtl val="0"/>
              </a:rPr>
              <a:t>Journeys</a:t>
            </a:r>
          </a:p>
        </p:txBody>
      </p:sp>
      <p:sp>
        <p:nvSpPr>
          <p:cNvPr id="111" name="TextBox 110">
            <a:extLst>
              <a:ext uri="{FF2B5EF4-FFF2-40B4-BE49-F238E27FC236}">
                <a16:creationId xmlns:a16="http://schemas.microsoft.com/office/drawing/2014/main" id="{91C278DA-FC30-FD5D-C73E-6DB59371A0B8}"/>
              </a:ext>
            </a:extLst>
          </p:cNvPr>
          <p:cNvSpPr txBox="1"/>
          <p:nvPr/>
        </p:nvSpPr>
        <p:spPr>
          <a:xfrm>
            <a:off x="7715268" y="1682245"/>
            <a:ext cx="806130"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solidFill>
                  <a:srgbClr val="1D1D1B"/>
                </a:solidFill>
                <a:effectLst/>
                <a:uLnTx/>
                <a:uFillTx/>
                <a:latin typeface="United Curriculum"/>
                <a:ea typeface="+mn-ea"/>
                <a:cs typeface="+mn-cs"/>
                <a:sym typeface="United Curriculum"/>
                <a:rtl val="0"/>
              </a:rPr>
              <a:t>Pattern &amp; Sculpture</a:t>
            </a:r>
          </a:p>
        </p:txBody>
      </p:sp>
      <p:sp>
        <p:nvSpPr>
          <p:cNvPr id="112" name="TextBox 111">
            <a:extLst>
              <a:ext uri="{FF2B5EF4-FFF2-40B4-BE49-F238E27FC236}">
                <a16:creationId xmlns:a16="http://schemas.microsoft.com/office/drawing/2014/main" id="{45477AF9-F403-25FA-1126-4C1F1AAD7B53}"/>
              </a:ext>
            </a:extLst>
          </p:cNvPr>
          <p:cNvSpPr txBox="1"/>
          <p:nvPr/>
        </p:nvSpPr>
        <p:spPr>
          <a:xfrm>
            <a:off x="7762116" y="3050924"/>
            <a:ext cx="904812" cy="5539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solidFill>
                  <a:srgbClr val="1D1D1B"/>
                </a:solidFill>
                <a:effectLst/>
                <a:uLnTx/>
                <a:uFillTx/>
                <a:latin typeface="United Curriculum"/>
                <a:ea typeface="+mn-ea"/>
                <a:cs typeface="+mn-cs"/>
                <a:sym typeface="United Curriculum"/>
                <a:rtl val="0"/>
              </a:rPr>
              <a:t>Recycled Materials Installation</a:t>
            </a:r>
          </a:p>
        </p:txBody>
      </p:sp>
      <p:sp>
        <p:nvSpPr>
          <p:cNvPr id="113" name="TextBox 112">
            <a:extLst>
              <a:ext uri="{FF2B5EF4-FFF2-40B4-BE49-F238E27FC236}">
                <a16:creationId xmlns:a16="http://schemas.microsoft.com/office/drawing/2014/main" id="{8450A750-DAFC-37D5-3079-3C8DFF19F692}"/>
              </a:ext>
            </a:extLst>
          </p:cNvPr>
          <p:cNvSpPr txBox="1"/>
          <p:nvPr/>
        </p:nvSpPr>
        <p:spPr>
          <a:xfrm>
            <a:off x="7680425" y="3839553"/>
            <a:ext cx="1049100"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solidFill>
                  <a:srgbClr val="1D1D1B"/>
                </a:solidFill>
                <a:effectLst/>
                <a:uLnTx/>
                <a:uFillTx/>
                <a:latin typeface="United Curriculum"/>
                <a:ea typeface="+mn-ea"/>
                <a:cs typeface="+mn-cs"/>
                <a:sym typeface="United Curriculum"/>
                <a:rtl val="0"/>
              </a:rPr>
              <a:t>Displacement / Challenges</a:t>
            </a:r>
          </a:p>
        </p:txBody>
      </p:sp>
      <p:sp>
        <p:nvSpPr>
          <p:cNvPr id="114" name="TextBox 113">
            <a:extLst>
              <a:ext uri="{FF2B5EF4-FFF2-40B4-BE49-F238E27FC236}">
                <a16:creationId xmlns:a16="http://schemas.microsoft.com/office/drawing/2014/main" id="{D0F6D414-FCA1-3209-2FED-BC6849907BAC}"/>
              </a:ext>
            </a:extLst>
          </p:cNvPr>
          <p:cNvSpPr txBox="1"/>
          <p:nvPr/>
        </p:nvSpPr>
        <p:spPr>
          <a:xfrm>
            <a:off x="7870888" y="4515996"/>
            <a:ext cx="674682"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solidFill>
                  <a:srgbClr val="1D1D1B"/>
                </a:solidFill>
                <a:effectLst/>
                <a:uLnTx/>
                <a:uFillTx/>
                <a:latin typeface="United Curriculum"/>
                <a:ea typeface="+mn-ea"/>
                <a:cs typeface="+mn-cs"/>
                <a:sym typeface="United Curriculum"/>
                <a:rtl val="0"/>
              </a:rPr>
              <a:t>Art &amp; Identity</a:t>
            </a:r>
          </a:p>
        </p:txBody>
      </p:sp>
      <p:sp>
        <p:nvSpPr>
          <p:cNvPr id="73" name="TextBox 72">
            <a:extLst>
              <a:ext uri="{FF2B5EF4-FFF2-40B4-BE49-F238E27FC236}">
                <a16:creationId xmlns:a16="http://schemas.microsoft.com/office/drawing/2014/main" id="{E7906132-9FFD-2FCB-0D87-2E1F0CB2ED27}"/>
              </a:ext>
            </a:extLst>
          </p:cNvPr>
          <p:cNvSpPr txBox="1"/>
          <p:nvPr/>
        </p:nvSpPr>
        <p:spPr>
          <a:xfrm>
            <a:off x="7633643" y="2451630"/>
            <a:ext cx="1155709"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solidFill>
                  <a:srgbClr val="FFFFFF"/>
                </a:solidFill>
                <a:effectLst/>
                <a:uLnTx/>
                <a:uFillTx/>
                <a:latin typeface="United Curriculum"/>
                <a:ea typeface="+mn-ea"/>
                <a:cs typeface="+mn-cs"/>
                <a:sym typeface="United Curriculum"/>
                <a:rtl val="0"/>
              </a:rPr>
              <a:t>Year 6</a:t>
            </a:r>
          </a:p>
        </p:txBody>
      </p:sp>
      <p:sp>
        <p:nvSpPr>
          <p:cNvPr id="7" name="TextBox 6">
            <a:extLst>
              <a:ext uri="{FF2B5EF4-FFF2-40B4-BE49-F238E27FC236}">
                <a16:creationId xmlns:a16="http://schemas.microsoft.com/office/drawing/2014/main" id="{D74B3F65-192E-8A01-7187-A13404051B6B}"/>
              </a:ext>
            </a:extLst>
          </p:cNvPr>
          <p:cNvSpPr txBox="1"/>
          <p:nvPr/>
        </p:nvSpPr>
        <p:spPr>
          <a:xfrm>
            <a:off x="2517435" y="5064611"/>
            <a:ext cx="1089937" cy="86177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solidFill>
                  <a:srgbClr val="1D1D1B"/>
                </a:solidFill>
                <a:effectLst/>
                <a:uLnTx/>
                <a:uFillTx/>
                <a:latin typeface="United Curriculum"/>
                <a:ea typeface="+mn-ea"/>
                <a:cs typeface="+mn-cs"/>
                <a:sym typeface="United Curriculum"/>
                <a:rtl val="0"/>
              </a:rPr>
              <a:t>Planned activities and enhanced continuous provision</a:t>
            </a:r>
          </a:p>
        </p:txBody>
      </p:sp>
      <p:sp>
        <p:nvSpPr>
          <p:cNvPr id="4" name="Text Placeholder 284">
            <a:extLst>
              <a:ext uri="{FF2B5EF4-FFF2-40B4-BE49-F238E27FC236}">
                <a16:creationId xmlns:a16="http://schemas.microsoft.com/office/drawing/2014/main" id="{83C96D68-F612-84E6-E457-481302E0BA75}"/>
              </a:ext>
            </a:extLst>
          </p:cNvPr>
          <p:cNvSpPr>
            <a:spLocks noGrp="1"/>
          </p:cNvSpPr>
          <p:nvPr>
            <p:ph type="body" sz="quarter" idx="10"/>
          </p:nvPr>
        </p:nvSpPr>
        <p:spPr>
          <a:xfrm>
            <a:off x="203201" y="234234"/>
            <a:ext cx="7701237" cy="458089"/>
          </a:xfrm>
        </p:spPr>
        <p:txBody>
          <a:bodyPr/>
          <a:lstStyle/>
          <a:p>
            <a:r>
              <a:rPr lang="en-US" altLang="en-US"/>
              <a:t>United Curriculum: </a:t>
            </a:r>
            <a:r>
              <a:rPr lang="en-US" altLang="en-US">
                <a:ln w="12700">
                  <a:solidFill>
                    <a:schemeClr val="accent1"/>
                  </a:solidFill>
                </a:ln>
                <a:solidFill>
                  <a:schemeClr val="accent1"/>
                </a:solidFill>
              </a:rPr>
              <a:t>Art &amp; Design</a:t>
            </a:r>
            <a:endParaRPr lang="en-GB">
              <a:ln w="12700">
                <a:solidFill>
                  <a:schemeClr val="accent1"/>
                </a:solidFill>
              </a:ln>
              <a:solidFill>
                <a:schemeClr val="accent1"/>
              </a:solidFill>
            </a:endParaRPr>
          </a:p>
        </p:txBody>
      </p:sp>
    </p:spTree>
    <p:extLst>
      <p:ext uri="{BB962C8B-B14F-4D97-AF65-F5344CB8AC3E}">
        <p14:creationId xmlns:p14="http://schemas.microsoft.com/office/powerpoint/2010/main" val="1973417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698B6-16E7-D01A-651C-D6C082B05C3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39EC95F-9DEF-650D-69FA-5483033168DB}"/>
              </a:ext>
            </a:extLst>
          </p:cNvPr>
          <p:cNvSpPr>
            <a:spLocks noGrp="1"/>
          </p:cNvSpPr>
          <p:nvPr>
            <p:ph type="body" sz="quarter" idx="10"/>
          </p:nvPr>
        </p:nvSpPr>
        <p:spPr/>
        <p:txBody>
          <a:bodyPr/>
          <a:lstStyle/>
          <a:p>
            <a:r>
              <a:rPr lang="en-GB" noProof="0"/>
              <a:t>United Curriculum: </a:t>
            </a:r>
            <a:r>
              <a:rPr lang="en-GB" noProof="0">
                <a:ln w="12700">
                  <a:solidFill>
                    <a:schemeClr val="accent1"/>
                  </a:solidFill>
                </a:ln>
                <a:solidFill>
                  <a:schemeClr val="accent1"/>
                </a:solidFill>
              </a:rPr>
              <a:t>Art &amp; Design</a:t>
            </a:r>
          </a:p>
        </p:txBody>
      </p:sp>
      <p:sp>
        <p:nvSpPr>
          <p:cNvPr id="8" name="TextBox 7">
            <a:extLst>
              <a:ext uri="{FF2B5EF4-FFF2-40B4-BE49-F238E27FC236}">
                <a16:creationId xmlns:a16="http://schemas.microsoft.com/office/drawing/2014/main" id="{12A850C0-B984-18C8-718A-7184A55089C5}"/>
              </a:ext>
            </a:extLst>
          </p:cNvPr>
          <p:cNvSpPr txBox="1"/>
          <p:nvPr/>
        </p:nvSpPr>
        <p:spPr>
          <a:xfrm>
            <a:off x="323980" y="5848886"/>
            <a:ext cx="9258039" cy="369332"/>
          </a:xfrm>
          <a:prstGeom prst="rect">
            <a:avLst/>
          </a:prstGeom>
          <a:noFill/>
        </p:spPr>
        <p:txBody>
          <a:bodyPr wrap="square" rtlCol="0">
            <a:spAutoFit/>
          </a:bodyPr>
          <a:lstStyle/>
          <a:p>
            <a:r>
              <a:rPr lang="en-GB" sz="900" b="1" noProof="0">
                <a:solidFill>
                  <a:schemeClr val="bg2"/>
                </a:solidFill>
                <a:latin typeface="Roboto" panose="02000000000000000000" pitchFamily="2" charset="0"/>
                <a:ea typeface="Roboto" panose="02000000000000000000" pitchFamily="2" charset="0"/>
              </a:rPr>
              <a:t>NB</a:t>
            </a:r>
            <a:r>
              <a:rPr lang="en-GB" sz="900" noProof="0">
                <a:solidFill>
                  <a:schemeClr val="bg2"/>
                </a:solidFill>
                <a:latin typeface="Roboto" panose="02000000000000000000" pitchFamily="2" charset="0"/>
                <a:ea typeface="Roboto" panose="02000000000000000000" pitchFamily="2" charset="0"/>
              </a:rPr>
              <a:t>: The </a:t>
            </a:r>
            <a:r>
              <a:rPr lang="en-GB" sz="900" b="1" noProof="0">
                <a:solidFill>
                  <a:schemeClr val="accent1"/>
                </a:solidFill>
                <a:latin typeface="Roboto" panose="02000000000000000000" pitchFamily="2" charset="0"/>
                <a:ea typeface="Roboto" panose="02000000000000000000" pitchFamily="2" charset="0"/>
              </a:rPr>
              <a:t>artists</a:t>
            </a:r>
            <a:r>
              <a:rPr lang="en-GB" sz="900" noProof="0">
                <a:solidFill>
                  <a:schemeClr val="bg2"/>
                </a:solidFill>
                <a:latin typeface="Roboto" panose="02000000000000000000" pitchFamily="2" charset="0"/>
                <a:ea typeface="Roboto" panose="02000000000000000000" pitchFamily="2" charset="0"/>
              </a:rPr>
              <a:t> suggested in each unit provide quality examples of practical knowledge and provide exposure to artists from across history from diverse backgrounds. However, you could </a:t>
            </a:r>
            <a:r>
              <a:rPr lang="en-GB" sz="900" b="1" noProof="0">
                <a:solidFill>
                  <a:schemeClr val="bg2"/>
                </a:solidFill>
                <a:latin typeface="Roboto" panose="02000000000000000000" pitchFamily="2" charset="0"/>
                <a:ea typeface="Roboto" panose="02000000000000000000" pitchFamily="2" charset="0"/>
              </a:rPr>
              <a:t>supplement and replace these artists where appropriate </a:t>
            </a:r>
            <a:r>
              <a:rPr lang="en-GB" sz="900" noProof="0">
                <a:solidFill>
                  <a:schemeClr val="bg2"/>
                </a:solidFill>
                <a:latin typeface="Roboto" panose="02000000000000000000" pitchFamily="2" charset="0"/>
                <a:ea typeface="Roboto" panose="02000000000000000000" pitchFamily="2" charset="0"/>
              </a:rPr>
              <a:t>with those from your local area. </a:t>
            </a:r>
          </a:p>
        </p:txBody>
      </p:sp>
      <p:graphicFrame>
        <p:nvGraphicFramePr>
          <p:cNvPr id="2" name="Table 1">
            <a:extLst>
              <a:ext uri="{FF2B5EF4-FFF2-40B4-BE49-F238E27FC236}">
                <a16:creationId xmlns:a16="http://schemas.microsoft.com/office/drawing/2014/main" id="{38B7DE2E-437A-2458-ED3E-39F3FBC07E54}"/>
              </a:ext>
            </a:extLst>
          </p:cNvPr>
          <p:cNvGraphicFramePr>
            <a:graphicFrameLocks noGrp="1"/>
          </p:cNvGraphicFramePr>
          <p:nvPr/>
        </p:nvGraphicFramePr>
        <p:xfrm>
          <a:off x="183323" y="824448"/>
          <a:ext cx="9157325" cy="4740720"/>
        </p:xfrm>
        <a:graphic>
          <a:graphicData uri="http://schemas.openxmlformats.org/drawingml/2006/table">
            <a:tbl>
              <a:tblPr firstRow="1" bandRow="1">
                <a:tableStyleId>{5C22544A-7EE6-4342-B048-85BDC9FD1C3A}</a:tableStyleId>
              </a:tblPr>
              <a:tblGrid>
                <a:gridCol w="204659">
                  <a:extLst>
                    <a:ext uri="{9D8B030D-6E8A-4147-A177-3AD203B41FA5}">
                      <a16:colId xmlns:a16="http://schemas.microsoft.com/office/drawing/2014/main" val="3992725249"/>
                    </a:ext>
                  </a:extLst>
                </a:gridCol>
                <a:gridCol w="1492111">
                  <a:extLst>
                    <a:ext uri="{9D8B030D-6E8A-4147-A177-3AD203B41FA5}">
                      <a16:colId xmlns:a16="http://schemas.microsoft.com/office/drawing/2014/main" val="2651868341"/>
                    </a:ext>
                  </a:extLst>
                </a:gridCol>
                <a:gridCol w="1492111">
                  <a:extLst>
                    <a:ext uri="{9D8B030D-6E8A-4147-A177-3AD203B41FA5}">
                      <a16:colId xmlns:a16="http://schemas.microsoft.com/office/drawing/2014/main" val="4129289550"/>
                    </a:ext>
                  </a:extLst>
                </a:gridCol>
                <a:gridCol w="1492111">
                  <a:extLst>
                    <a:ext uri="{9D8B030D-6E8A-4147-A177-3AD203B41FA5}">
                      <a16:colId xmlns:a16="http://schemas.microsoft.com/office/drawing/2014/main" val="3606215477"/>
                    </a:ext>
                  </a:extLst>
                </a:gridCol>
                <a:gridCol w="1492111">
                  <a:extLst>
                    <a:ext uri="{9D8B030D-6E8A-4147-A177-3AD203B41FA5}">
                      <a16:colId xmlns:a16="http://schemas.microsoft.com/office/drawing/2014/main" val="3772626618"/>
                    </a:ext>
                  </a:extLst>
                </a:gridCol>
                <a:gridCol w="1492111">
                  <a:extLst>
                    <a:ext uri="{9D8B030D-6E8A-4147-A177-3AD203B41FA5}">
                      <a16:colId xmlns:a16="http://schemas.microsoft.com/office/drawing/2014/main" val="2563548700"/>
                    </a:ext>
                  </a:extLst>
                </a:gridCol>
                <a:gridCol w="1492111">
                  <a:extLst>
                    <a:ext uri="{9D8B030D-6E8A-4147-A177-3AD203B41FA5}">
                      <a16:colId xmlns:a16="http://schemas.microsoft.com/office/drawing/2014/main" val="3742635946"/>
                    </a:ext>
                  </a:extLst>
                </a:gridCol>
              </a:tblGrid>
              <a:tr h="1213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1" noProof="0">
                        <a:solidFill>
                          <a:srgbClr val="052264"/>
                        </a:solidFill>
                      </a:endParaRPr>
                    </a:p>
                  </a:txBody>
                  <a:tcPr marL="36000" marR="36000" marT="36000" marB="3600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900" b="1" i="0" noProof="0">
                          <a:solidFill>
                            <a:srgbClr val="000000"/>
                          </a:solidFill>
                          <a:effectLst/>
                          <a:latin typeface="ABeeZee" panose="02000000000000000000" pitchFamily="2" charset="0"/>
                          <a:ea typeface="Calibri" panose="020F0502020204030204" pitchFamily="34" charset="0"/>
                          <a:cs typeface="Times New Roman" panose="02020603050405020304" pitchFamily="18" charset="0"/>
                        </a:rPr>
                        <a:t>Year 1</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900" b="1" i="0" noProof="0">
                          <a:solidFill>
                            <a:srgbClr val="000000"/>
                          </a:solidFill>
                          <a:effectLst/>
                          <a:latin typeface="ABeeZee" panose="02000000000000000000" pitchFamily="2" charset="0"/>
                          <a:ea typeface="Calibri" panose="020F0502020204030204" pitchFamily="34" charset="0"/>
                          <a:cs typeface="Times New Roman" panose="02020603050405020304" pitchFamily="18" charset="0"/>
                        </a:rPr>
                        <a:t>Year 2</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900" b="1" i="0" noProof="0">
                          <a:solidFill>
                            <a:srgbClr val="000000"/>
                          </a:solidFill>
                          <a:effectLst/>
                          <a:latin typeface="ABeeZee" panose="02000000000000000000" pitchFamily="2" charset="0"/>
                          <a:ea typeface="Calibri" panose="020F0502020204030204" pitchFamily="34" charset="0"/>
                          <a:cs typeface="Times New Roman" panose="02020603050405020304" pitchFamily="18" charset="0"/>
                        </a:rPr>
                        <a:t>Year 3</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900" b="1" i="0" noProof="0">
                          <a:solidFill>
                            <a:srgbClr val="000000"/>
                          </a:solidFill>
                          <a:effectLst/>
                          <a:latin typeface="ABeeZee" panose="02000000000000000000" pitchFamily="2" charset="0"/>
                          <a:ea typeface="Calibri" panose="020F0502020204030204" pitchFamily="34" charset="0"/>
                          <a:cs typeface="Times New Roman" panose="02020603050405020304" pitchFamily="18" charset="0"/>
                        </a:rPr>
                        <a:t>Year 4</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900" b="1" i="0" noProof="0">
                          <a:solidFill>
                            <a:schemeClr val="bg1"/>
                          </a:solidFill>
                          <a:effectLst/>
                          <a:latin typeface="ABeeZee" panose="02000000000000000000" pitchFamily="2" charset="0"/>
                          <a:ea typeface="Calibri" panose="020F0502020204030204" pitchFamily="34" charset="0"/>
                          <a:cs typeface="Times New Roman" panose="02020603050405020304" pitchFamily="18" charset="0"/>
                        </a:rPr>
                        <a:t>Year 5</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900" b="1" i="0" noProof="0">
                          <a:solidFill>
                            <a:srgbClr val="000000"/>
                          </a:solidFill>
                          <a:effectLst/>
                          <a:latin typeface="ABeeZee" panose="02000000000000000000" pitchFamily="2" charset="0"/>
                          <a:ea typeface="Calibri" panose="020F0502020204030204" pitchFamily="34" charset="0"/>
                          <a:cs typeface="Times New Roman" panose="02020603050405020304" pitchFamily="18" charset="0"/>
                        </a:rPr>
                        <a:t>Year 6</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1516369024"/>
                  </a:ext>
                </a:extLst>
              </a:tr>
              <a:tr h="104362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noProof="0">
                          <a:solidFill>
                            <a:schemeClr val="bg1"/>
                          </a:solidFill>
                          <a:latin typeface="ABeeZee" panose="02000000000000000000" pitchFamily="2" charset="0"/>
                        </a:rPr>
                        <a:t>Autumn</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lgn="ctr">
                        <a:lnSpc>
                          <a:spcPct val="100000"/>
                        </a:lnSpc>
                        <a:spcBef>
                          <a:spcPts val="0"/>
                        </a:spcBef>
                        <a:spcAft>
                          <a:spcPts val="0"/>
                        </a:spcAft>
                      </a:pPr>
                      <a:r>
                        <a:rPr lang="en-GB" sz="1000" b="1" i="0" noProof="0">
                          <a:solidFill>
                            <a:schemeClr val="bg1"/>
                          </a:solidFill>
                          <a:effectLst/>
                          <a:latin typeface="Roboto" panose="02000000000000000000" pitchFamily="2" charset="0"/>
                          <a:ea typeface="Roboto" panose="02000000000000000000" pitchFamily="2" charset="0"/>
                          <a:cs typeface="Calibri" panose="020F0502020204030204" pitchFamily="34" charset="0"/>
                        </a:rPr>
                        <a:t> I Am An Artist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rgbClr val="000000"/>
                          </a:solidFill>
                          <a:effectLst/>
                          <a:highlight>
                            <a:srgbClr val="F7DFE9"/>
                          </a:highlight>
                          <a:uLnTx/>
                          <a:uFillTx/>
                          <a:latin typeface="Roboto" panose="02000000000000000000" pitchFamily="2" charset="0"/>
                          <a:ea typeface="Roboto" panose="02000000000000000000" pitchFamily="2" charset="0"/>
                          <a:cs typeface="Calibri" panose="020F0502020204030204" pitchFamily="34" charset="0"/>
                        </a:rPr>
                        <a:t>[Aut1]</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i="0" noProof="0">
                          <a:solidFill>
                            <a:schemeClr val="bg1"/>
                          </a:solidFill>
                          <a:effectLst/>
                          <a:latin typeface="Roboto" panose="02000000000000000000" pitchFamily="2" charset="0"/>
                          <a:ea typeface="Roboto" panose="02000000000000000000" pitchFamily="2" charset="0"/>
                          <a:cs typeface="Calibri" panose="020F0502020204030204" pitchFamily="34" charset="0"/>
                        </a:rPr>
                        <a:t>Introducing sketchbooks,  experimenting with mark-making and learning about primary colours.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i="0" noProof="0">
                        <a:solidFill>
                          <a:schemeClr val="bg1"/>
                        </a:solidFill>
                        <a:effectLst/>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i="0" noProof="0">
                          <a:solidFill>
                            <a:schemeClr val="accent1"/>
                          </a:solidFill>
                          <a:effectLst/>
                          <a:latin typeface="Roboto" panose="02000000000000000000" pitchFamily="2" charset="0"/>
                          <a:ea typeface="Roboto" panose="02000000000000000000" pitchFamily="2" charset="0"/>
                          <a:cs typeface="Calibri" panose="020F0502020204030204" pitchFamily="34" charset="0"/>
                        </a:rPr>
                        <a:t>Paul Klee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i="0" noProof="0">
                          <a:solidFill>
                            <a:schemeClr val="accent1"/>
                          </a:solidFill>
                          <a:effectLst/>
                          <a:latin typeface="Roboto" panose="02000000000000000000" pitchFamily="2" charset="0"/>
                          <a:ea typeface="Roboto" panose="02000000000000000000" pitchFamily="2" charset="0"/>
                          <a:cs typeface="Calibri" panose="020F0502020204030204" pitchFamily="34" charset="0"/>
                        </a:rPr>
                        <a:t>Piet Mondrian</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i="0" noProof="0">
                          <a:solidFill>
                            <a:schemeClr val="accent1"/>
                          </a:solidFill>
                          <a:effectLst/>
                          <a:latin typeface="Roboto" panose="02000000000000000000" pitchFamily="2" charset="0"/>
                          <a:ea typeface="Roboto" panose="02000000000000000000" pitchFamily="2" charset="0"/>
                          <a:cs typeface="Calibri" panose="020F0502020204030204" pitchFamily="34" charset="0"/>
                        </a:rPr>
                        <a:t>Wassily Kandinsky</a:t>
                      </a:r>
                      <a:endParaRPr lang="en-GB" sz="800" b="1"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txBody>
                  <a:tcPr marL="36000" marR="36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Our School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rgbClr val="000000"/>
                          </a:solidFill>
                          <a:effectLst/>
                          <a:highlight>
                            <a:srgbClr val="F7DFE9"/>
                          </a:highlight>
                          <a:uLnTx/>
                          <a:uFillTx/>
                          <a:latin typeface="Roboto" panose="02000000000000000000" pitchFamily="2" charset="0"/>
                          <a:ea typeface="Roboto" panose="02000000000000000000" pitchFamily="2" charset="0"/>
                          <a:cs typeface="Calibri" panose="020F0502020204030204" pitchFamily="34" charset="0"/>
                        </a:rPr>
                        <a:t>[Aut1]</a:t>
                      </a:r>
                      <a:endParaRPr kumimoji="0" lang="en-GB" sz="8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Looking at architecture and urban landscapes through photography and recording surface textures. Producing a collaborative outcome with printmaking.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Zaha Hadid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The Boyle Family</a:t>
                      </a:r>
                      <a:endParaRPr kumimoji="0" lang="en-GB" sz="800" b="1" i="0" u="none" strike="noStrike" kern="1200" cap="none" spc="0" normalizeH="0" baseline="0" noProof="0">
                        <a:ln>
                          <a:noFill/>
                        </a:ln>
                        <a:solidFill>
                          <a:schemeClr val="accent1"/>
                        </a:solidFill>
                        <a:effectLst/>
                        <a:highlight>
                          <a:srgbClr val="D8CEE4"/>
                        </a:highlight>
                        <a:uLnTx/>
                        <a:uFillTx/>
                        <a:latin typeface="Roboto" panose="02000000000000000000" pitchFamily="2" charset="0"/>
                        <a:ea typeface="Roboto" panose="02000000000000000000" pitchFamily="2" charset="0"/>
                        <a:cs typeface="Calibri" panose="020F0502020204030204" pitchFamily="34" charset="0"/>
                      </a:endParaRPr>
                    </a:p>
                  </a:txBody>
                  <a:tcPr marL="36000" marR="36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Why Do We Make Art?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rgbClr val="000000"/>
                          </a:solidFill>
                          <a:effectLst/>
                          <a:highlight>
                            <a:srgbClr val="EEBFCF"/>
                          </a:highlight>
                          <a:uLnTx/>
                          <a:uFillTx/>
                          <a:latin typeface="Roboto" panose="02000000000000000000" pitchFamily="2" charset="0"/>
                          <a:ea typeface="Roboto" panose="02000000000000000000" pitchFamily="2" charset="0"/>
                          <a:cs typeface="Calibri" panose="020F0502020204030204" pitchFamily="34" charset="0"/>
                        </a:rPr>
                        <a:t>[Aut2]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Exploring the purpose of art through the study of cave paintings. Using continuous line and considering the use of perspective.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Satoshi Kitamura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Pablo Picasso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highlight>
                            <a:srgbClr val="D8CEE4"/>
                          </a:highlight>
                          <a:uLnTx/>
                          <a:uFillTx/>
                          <a:latin typeface="Roboto" panose="02000000000000000000" pitchFamily="2" charset="0"/>
                          <a:ea typeface="Roboto" panose="02000000000000000000" pitchFamily="2" charset="0"/>
                          <a:cs typeface="Calibri" panose="020F0502020204030204" pitchFamily="34" charset="0"/>
                        </a:rPr>
                        <a:t>History</a:t>
                      </a:r>
                    </a:p>
                  </a:txBody>
                  <a:tcPr marL="36000" marR="36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Pattern &amp; Pumpkins</a:t>
                      </a:r>
                      <a:endParaRPr kumimoji="0" lang="en-GB" sz="8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rgbClr val="000000"/>
                          </a:solidFill>
                          <a:effectLst/>
                          <a:highlight>
                            <a:srgbClr val="F7DFE9"/>
                          </a:highlight>
                          <a:uLnTx/>
                          <a:uFillTx/>
                          <a:latin typeface="Roboto" panose="02000000000000000000" pitchFamily="2" charset="0"/>
                          <a:ea typeface="Roboto" panose="02000000000000000000" pitchFamily="2" charset="0"/>
                          <a:cs typeface="Calibri" panose="020F0502020204030204" pitchFamily="34" charset="0"/>
                        </a:rPr>
                        <a:t>[Aut1]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Making 3D pumpkins from clay. Exploring texture and pattern by printmaking using bubble wrap.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Yayoi Kusama</a:t>
                      </a:r>
                      <a:endPar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36000" marR="36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Illustration &amp; Narrative Art</a:t>
                      </a:r>
                      <a:endParaRPr kumimoji="0" lang="en-GB" sz="8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bg1"/>
                          </a:solidFill>
                          <a:effectLst/>
                          <a:highlight>
                            <a:srgbClr val="F7DFE9"/>
                          </a:highlight>
                          <a:uLnTx/>
                          <a:uFillTx/>
                          <a:latin typeface="Roboto" panose="02000000000000000000" pitchFamily="2" charset="0"/>
                          <a:ea typeface="Roboto" panose="02000000000000000000" pitchFamily="2" charset="0"/>
                          <a:cs typeface="Calibri" panose="020F0502020204030204" pitchFamily="34" charset="0"/>
                        </a:rPr>
                        <a:t>[Aut1]</a:t>
                      </a:r>
                      <a:endParaRPr kumimoji="0" lang="en-GB" sz="800" b="1" i="0" u="none" strike="noStrike" kern="1200" cap="none" spc="0" normalizeH="0" baseline="0" noProof="0">
                        <a:ln>
                          <a:noFill/>
                        </a:ln>
                        <a:solidFill>
                          <a:srgbClr val="000000"/>
                        </a:solidFill>
                        <a:effectLst/>
                        <a:highlight>
                          <a:srgbClr val="F7DFE9"/>
                        </a:highligh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Developing a visual response to a text, creating digital art.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Raphael, Leonardo, Michelangelo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Marjane Satrapi, Mel </a:t>
                      </a:r>
                      <a:r>
                        <a:rPr kumimoji="0" lang="en-GB" sz="800" b="1" i="0" u="none" strike="noStrike" kern="1200" cap="none" spc="0" normalizeH="0" baseline="0" noProof="0" err="1">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Tregonning</a:t>
                      </a: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highlight>
                            <a:srgbClr val="D9EBD9"/>
                          </a:highlight>
                          <a:uLnTx/>
                          <a:uFillTx/>
                          <a:latin typeface="Roboto" panose="02000000000000000000" pitchFamily="2" charset="0"/>
                          <a:ea typeface="Roboto" panose="02000000000000000000" pitchFamily="2" charset="0"/>
                          <a:cs typeface="Calibri" panose="020F0502020204030204" pitchFamily="34" charset="0"/>
                        </a:rPr>
                        <a:t>English</a:t>
                      </a:r>
                    </a:p>
                  </a:txBody>
                  <a:tcPr marL="36000" marR="36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Recycled Materials Installation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rgbClr val="000000"/>
                          </a:solidFill>
                          <a:effectLst/>
                          <a:highlight>
                            <a:srgbClr val="EEBFCF"/>
                          </a:highlight>
                          <a:uLnTx/>
                          <a:uFillTx/>
                          <a:latin typeface="Roboto" panose="02000000000000000000" pitchFamily="2" charset="0"/>
                          <a:ea typeface="Roboto" panose="02000000000000000000" pitchFamily="2" charset="0"/>
                          <a:cs typeface="Calibri" panose="020F0502020204030204" pitchFamily="34" charset="0"/>
                        </a:rPr>
                        <a:t>[Aut2]</a:t>
                      </a:r>
                      <a:endParaRPr kumimoji="0" lang="en-GB" sz="800" b="0" i="0" u="none" strike="noStrike" kern="1200" cap="none" spc="0" normalizeH="0" baseline="0" noProof="0">
                        <a:ln>
                          <a:noFill/>
                        </a:ln>
                        <a:solidFill>
                          <a:srgbClr val="000000"/>
                        </a:solidFill>
                        <a:effectLst/>
                        <a:highlight>
                          <a:srgbClr val="EEBFCF"/>
                        </a:highligh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Using plastic waste to create an installation.</a:t>
                      </a:r>
                      <a:endParaRPr kumimoji="0" lang="en-GB" sz="8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Ifeoma </a:t>
                      </a:r>
                      <a:r>
                        <a:rPr kumimoji="0" lang="en-GB" sz="800" b="1" i="0" u="none" strike="noStrike" kern="1200" cap="none" spc="0" normalizeH="0" baseline="0" noProof="0" err="1">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Anyaeji</a:t>
                      </a:r>
                      <a:endPar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Serge </a:t>
                      </a:r>
                      <a:r>
                        <a:rPr kumimoji="0" lang="en-GB" sz="800" b="1" i="0" u="none" strike="noStrike" kern="1200" cap="none" spc="0" normalizeH="0" baseline="0" noProof="0" err="1">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Attukwei</a:t>
                      </a: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 Clottey Veronika Richterová Katharine Harvey</a:t>
                      </a:r>
                      <a:endParaRPr kumimoji="0" lang="en-GB" sz="800" b="0" i="0" u="none" strike="noStrike" kern="1200" cap="none" spc="0" normalizeH="0" baseline="0" noProof="0">
                        <a:ln>
                          <a:noFill/>
                        </a:ln>
                        <a:solidFill>
                          <a:srgbClr val="000000"/>
                        </a:solidFill>
                        <a:effectLst/>
                        <a:highlight>
                          <a:srgbClr val="D8CEE4"/>
                        </a:highligh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highlight>
                            <a:srgbClr val="D8CEE4"/>
                          </a:highlight>
                          <a:uLnTx/>
                          <a:uFillTx/>
                          <a:latin typeface="Roboto" panose="02000000000000000000" pitchFamily="2" charset="0"/>
                          <a:ea typeface="Roboto" panose="02000000000000000000" pitchFamily="2" charset="0"/>
                          <a:cs typeface="Calibri" panose="020F0502020204030204" pitchFamily="34" charset="0"/>
                        </a:rPr>
                        <a:t>Geography</a:t>
                      </a:r>
                      <a:r>
                        <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 </a:t>
                      </a:r>
                      <a:r>
                        <a:rPr kumimoji="0" lang="en-GB" sz="800" b="0" i="0" u="none" strike="noStrike" kern="1200" cap="none" spc="0" normalizeH="0" baseline="0" noProof="0">
                          <a:ln>
                            <a:noFill/>
                          </a:ln>
                          <a:solidFill>
                            <a:srgbClr val="000000"/>
                          </a:solidFill>
                          <a:effectLst/>
                          <a:highlight>
                            <a:srgbClr val="FCE1C3"/>
                          </a:highlight>
                          <a:uLnTx/>
                          <a:uFillTx/>
                          <a:latin typeface="Roboto" panose="02000000000000000000" pitchFamily="2" charset="0"/>
                          <a:ea typeface="Roboto" panose="02000000000000000000" pitchFamily="2" charset="0"/>
                          <a:cs typeface="Calibri" panose="020F0502020204030204" pitchFamily="34" charset="0"/>
                        </a:rPr>
                        <a:t>Science</a:t>
                      </a:r>
                    </a:p>
                  </a:txBody>
                  <a:tcPr marL="36000" marR="36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916502617"/>
                  </a:ext>
                </a:extLst>
              </a:tr>
              <a:tr h="1024556">
                <a:tc>
                  <a:txBody>
                    <a:bodyPr/>
                    <a:lstStyle/>
                    <a:p>
                      <a:pPr algn="ctr"/>
                      <a:r>
                        <a:rPr lang="en-GB" sz="900" b="1" noProof="0">
                          <a:solidFill>
                            <a:schemeClr val="bg1"/>
                          </a:solidFill>
                          <a:latin typeface="ABeeZee" panose="02000000000000000000" pitchFamily="2" charset="0"/>
                        </a:rPr>
                        <a:t>Spring</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Paper Sculpture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rgbClr val="000000"/>
                          </a:solidFill>
                          <a:effectLst/>
                          <a:highlight>
                            <a:srgbClr val="F7DFE9"/>
                          </a:highlight>
                          <a:uLnTx/>
                          <a:uFillTx/>
                          <a:latin typeface="Roboto" panose="02000000000000000000" pitchFamily="2" charset="0"/>
                          <a:ea typeface="Roboto" panose="02000000000000000000" pitchFamily="2" charset="0"/>
                          <a:cs typeface="Calibri" panose="020F0502020204030204" pitchFamily="34" charset="0"/>
                        </a:rPr>
                        <a:t>[Spr1]</a:t>
                      </a:r>
                      <a:endPar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Further exploration of mark making. Creating a sculpture by folding and twisting paper and gluing onto a base. Photography of shadow and light.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Charles McGee</a:t>
                      </a:r>
                      <a:endPar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36000" marR="36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Colour and Tone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rgbClr val="000000"/>
                          </a:solidFill>
                          <a:effectLst/>
                          <a:highlight>
                            <a:srgbClr val="F7DFE9"/>
                          </a:highlight>
                          <a:uLnTx/>
                          <a:uFillTx/>
                          <a:latin typeface="Roboto" panose="02000000000000000000" pitchFamily="2" charset="0"/>
                          <a:ea typeface="Roboto" panose="02000000000000000000" pitchFamily="2" charset="0"/>
                          <a:cs typeface="Calibri" panose="020F0502020204030204" pitchFamily="34" charset="0"/>
                        </a:rPr>
                        <a:t>[Spr1]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Looking at tints, tones and shades in </a:t>
                      </a:r>
                      <a:r>
                        <a:rPr kumimoji="0" lang="en-GB" sz="8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The King Who Banned the Dark </a:t>
                      </a:r>
                      <a:r>
                        <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and Picasso’s paintings from his Blue Period.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Emily Haworth-Booth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Pablo Picasso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highlight>
                            <a:srgbClr val="D9EBD9"/>
                          </a:highlight>
                          <a:uLnTx/>
                          <a:uFillTx/>
                          <a:latin typeface="Roboto" panose="02000000000000000000" pitchFamily="2" charset="0"/>
                          <a:ea typeface="Roboto" panose="02000000000000000000" pitchFamily="2" charset="0"/>
                          <a:cs typeface="Calibri" panose="020F0502020204030204" pitchFamily="34" charset="0"/>
                        </a:rPr>
                        <a:t>English</a:t>
                      </a:r>
                      <a:endParaRPr kumimoji="0" lang="en-GB" sz="8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endParaRPr>
                    </a:p>
                  </a:txBody>
                  <a:tcPr marL="36000" marR="36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Clay Fairy Tales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1" i="0" u="none" strike="noStrike" kern="1200" cap="none" spc="0" normalizeH="0" baseline="0" noProof="0">
                        <a:ln>
                          <a:noFill/>
                        </a:ln>
                        <a:solidFill>
                          <a:srgbClr val="000000"/>
                        </a:solidFill>
                        <a:effectLst/>
                        <a:highlight>
                          <a:srgbClr val="F7DFE9"/>
                        </a:highligh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Using clay to produce a collaborative visual representation of a fairy tale crime.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Anthony Browne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Quentin Blake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highlight>
                            <a:srgbClr val="D9EBD9"/>
                          </a:highlight>
                          <a:uLnTx/>
                          <a:uFillTx/>
                          <a:latin typeface="Roboto" panose="02000000000000000000" pitchFamily="2" charset="0"/>
                          <a:ea typeface="Roboto" panose="02000000000000000000" pitchFamily="2" charset="0"/>
                          <a:cs typeface="Calibri" panose="020F0502020204030204" pitchFamily="34" charset="0"/>
                        </a:rPr>
                        <a:t>English</a:t>
                      </a:r>
                    </a:p>
                  </a:txBody>
                  <a:tcPr marL="36000" marR="36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Watercolour Tropical Rainforest</a:t>
                      </a:r>
                      <a:endParaRPr kumimoji="0" lang="en-GB" sz="8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Exploring use of watercolours to create a collaged response to the work of artists studied.</a:t>
                      </a:r>
                      <a:endParaRPr kumimoji="0" lang="en-GB" sz="800" b="1" i="0" u="none" strike="noStrike" kern="1200" cap="none" spc="0" normalizeH="0" baseline="0" noProof="0">
                        <a:ln>
                          <a:noFill/>
                        </a:ln>
                        <a:solidFill>
                          <a:srgbClr val="000000"/>
                        </a:solidFill>
                        <a:effectLst/>
                        <a:highlight>
                          <a:srgbClr val="FFCC99"/>
                        </a:highligh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Abel Rodriguez</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Henri Rousseau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Henri Matisse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highlight>
                            <a:srgbClr val="D8CEE4"/>
                          </a:highlight>
                          <a:uLnTx/>
                          <a:uFillTx/>
                          <a:latin typeface="Roboto" panose="02000000000000000000" pitchFamily="2" charset="0"/>
                          <a:ea typeface="Roboto" panose="02000000000000000000" pitchFamily="2" charset="0"/>
                          <a:cs typeface="Calibri" panose="020F0502020204030204" pitchFamily="34" charset="0"/>
                        </a:rPr>
                        <a:t>Geography</a:t>
                      </a:r>
                    </a:p>
                  </a:txBody>
                  <a:tcPr marL="36000" marR="36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Journeys</a:t>
                      </a:r>
                      <a:endParaRPr kumimoji="0" lang="en-GB" sz="8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rgbClr val="000000"/>
                          </a:solidFill>
                          <a:effectLst/>
                          <a:highlight>
                            <a:srgbClr val="EEBFCF"/>
                          </a:highlight>
                          <a:uLnTx/>
                          <a:uFillTx/>
                          <a:latin typeface="Roboto" panose="02000000000000000000" pitchFamily="2" charset="0"/>
                          <a:ea typeface="Roboto" panose="02000000000000000000" pitchFamily="2" charset="0"/>
                          <a:cs typeface="Calibri" panose="020F0502020204030204" pitchFamily="34" charset="0"/>
                        </a:rPr>
                        <a:t>[Spr1]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Looking at </a:t>
                      </a:r>
                      <a:r>
                        <a:rPr kumimoji="0" lang="en-GB" sz="8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Shackleton’s Journey</a:t>
                      </a:r>
                      <a:r>
                        <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 and how artists have portrayed journeys. Collage, printmaking and mixed-media outcomes.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Richard Long, Frida Kahlo, Lubaina </a:t>
                      </a:r>
                      <a:r>
                        <a:rPr kumimoji="0" lang="en-GB" sz="800" b="1" i="0" u="none" strike="noStrike" kern="1200" cap="none" spc="0" normalizeH="0" baseline="0" noProof="0" err="1">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Himid</a:t>
                      </a:r>
                      <a:endPar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highlight>
                            <a:srgbClr val="D9EBD9"/>
                          </a:highlight>
                          <a:uLnTx/>
                          <a:uFillTx/>
                          <a:latin typeface="Roboto" panose="02000000000000000000" pitchFamily="2" charset="0"/>
                          <a:ea typeface="Roboto" panose="02000000000000000000" pitchFamily="2" charset="0"/>
                          <a:cs typeface="Calibri" panose="020F0502020204030204" pitchFamily="34" charset="0"/>
                        </a:rPr>
                        <a:t>English</a:t>
                      </a:r>
                      <a:endParaRPr kumimoji="0" lang="en-GB" sz="800" b="1" i="0" u="none" strike="noStrike" kern="1200" cap="none" spc="0" normalizeH="0" baseline="0" noProof="0">
                        <a:ln>
                          <a:noFill/>
                        </a:ln>
                        <a:solidFill>
                          <a:srgbClr val="000000"/>
                        </a:solidFill>
                        <a:effectLst/>
                        <a:highlight>
                          <a:srgbClr val="FFCC99"/>
                        </a:highlight>
                        <a:uLnTx/>
                        <a:uFillTx/>
                        <a:latin typeface="Roboto" panose="02000000000000000000" pitchFamily="2" charset="0"/>
                        <a:ea typeface="Roboto" panose="02000000000000000000" pitchFamily="2" charset="0"/>
                        <a:cs typeface="Calibri" panose="020F0502020204030204" pitchFamily="34" charset="0"/>
                      </a:endParaRPr>
                    </a:p>
                  </a:txBody>
                  <a:tcPr marL="36000" marR="36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Displacement / Challenges</a:t>
                      </a:r>
                      <a:endParaRPr kumimoji="0" lang="en-GB" sz="8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rgbClr val="000000"/>
                          </a:solidFill>
                          <a:effectLst/>
                          <a:highlight>
                            <a:srgbClr val="F1C2D2"/>
                          </a:highlight>
                          <a:uLnTx/>
                          <a:uFillTx/>
                          <a:latin typeface="Roboto" panose="02000000000000000000" pitchFamily="2" charset="0"/>
                          <a:ea typeface="Roboto" panose="02000000000000000000" pitchFamily="2" charset="0"/>
                          <a:cs typeface="Calibri" panose="020F0502020204030204" pitchFamily="34" charset="0"/>
                        </a:rPr>
                        <a:t>[Spr2]</a:t>
                      </a:r>
                      <a:endParaRPr kumimoji="0" lang="en-GB" sz="8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Looking at the work of artists who have been refugees or have produced art in different circumstances.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Pissarro, Wiltshire, Schwitters, Kerr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highlight>
                            <a:srgbClr val="D8CEE4"/>
                          </a:highlight>
                          <a:uLnTx/>
                          <a:uFillTx/>
                          <a:latin typeface="Roboto" panose="02000000000000000000" pitchFamily="2" charset="0"/>
                          <a:ea typeface="Roboto" panose="02000000000000000000" pitchFamily="2" charset="0"/>
                          <a:cs typeface="Calibri" panose="020F0502020204030204" pitchFamily="34" charset="0"/>
                        </a:rPr>
                        <a:t>Geography</a:t>
                      </a:r>
                      <a:endParaRPr kumimoji="0" lang="en-GB" sz="800" b="1" i="0" u="none" strike="noStrike" kern="1200" cap="none" spc="0" normalizeH="0" baseline="0" noProof="0">
                        <a:ln>
                          <a:noFill/>
                        </a:ln>
                        <a:solidFill>
                          <a:srgbClr val="000000"/>
                        </a:solidFill>
                        <a:effectLst/>
                        <a:highlight>
                          <a:srgbClr val="D8CEE4"/>
                        </a:highlight>
                        <a:uLnTx/>
                        <a:uFillTx/>
                        <a:latin typeface="Roboto" panose="02000000000000000000" pitchFamily="2" charset="0"/>
                        <a:ea typeface="Roboto" panose="02000000000000000000" pitchFamily="2" charset="0"/>
                        <a:cs typeface="Calibri" panose="020F0502020204030204" pitchFamily="34" charset="0"/>
                      </a:endParaRPr>
                    </a:p>
                  </a:txBody>
                  <a:tcPr marL="36000" marR="36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879660222"/>
                  </a:ext>
                </a:extLst>
              </a:tr>
              <a:tr h="1100838">
                <a:tc>
                  <a:txBody>
                    <a:bodyPr/>
                    <a:lstStyle/>
                    <a:p>
                      <a:pPr algn="ctr"/>
                      <a:r>
                        <a:rPr lang="en-GB" sz="900" b="1" noProof="0">
                          <a:solidFill>
                            <a:schemeClr val="bg1"/>
                          </a:solidFill>
                          <a:latin typeface="ABeeZee" panose="02000000000000000000" pitchFamily="2" charset="0"/>
                        </a:rPr>
                        <a:t>Summer</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The Natural World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1" i="0" u="none" strike="noStrike" kern="1200" cap="none" spc="0" normalizeH="0" baseline="0" noProof="0">
                        <a:ln>
                          <a:noFill/>
                        </a:ln>
                        <a:solidFill>
                          <a:srgbClr val="000000"/>
                        </a:solidFill>
                        <a:effectLst/>
                        <a:highlight>
                          <a:srgbClr val="FFCC99"/>
                        </a:highligh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Drawing from observation, printmaking using leaves and introducing secondary colours.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Leonardo Da Vinci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Frances Hatch</a:t>
                      </a:r>
                    </a:p>
                  </a:txBody>
                  <a:tcPr marL="36000" marR="36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Painting Water</a:t>
                      </a:r>
                      <a:endParaRPr kumimoji="0" lang="en-GB" sz="8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srgbClr val="000000"/>
                        </a:solidFill>
                        <a:effectLst/>
                        <a:highlight>
                          <a:srgbClr val="FFCC99"/>
                        </a:highlight>
                        <a:uLnTx/>
                        <a:uFillTx/>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Using wax resist and watercolour to create water textures. Exploring collage to create an outcome using suspended fish paintings. </a:t>
                      </a:r>
                      <a:endParaRPr kumimoji="0" lang="en-GB" sz="800" b="0" i="0" u="none" strike="noStrike" kern="1200" cap="none" spc="0" normalizeH="0" baseline="0" noProof="0">
                        <a:ln>
                          <a:noFill/>
                        </a:ln>
                        <a:solidFill>
                          <a:srgbClr val="000000"/>
                        </a:solidFill>
                        <a:effectLst/>
                        <a:highlight>
                          <a:srgbClr val="FFCC99"/>
                        </a:highlight>
                        <a:uLnTx/>
                        <a:uFillTx/>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Katsushika Hokusai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David Hockney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Claude Monet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highlight>
                            <a:srgbClr val="D8CEE4"/>
                          </a:highlight>
                          <a:uLnTx/>
                          <a:uFillTx/>
                          <a:latin typeface="Roboto" panose="02000000000000000000" pitchFamily="2" charset="0"/>
                          <a:ea typeface="Roboto" panose="02000000000000000000" pitchFamily="2" charset="0"/>
                          <a:cs typeface="Times New Roman" panose="02020603050405020304" pitchFamily="18" charset="0"/>
                        </a:rPr>
                        <a:t>Geography</a:t>
                      </a:r>
                    </a:p>
                  </a:txBody>
                  <a:tcPr marL="36000" marR="36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Mythology</a:t>
                      </a:r>
                      <a:endParaRPr kumimoji="0" lang="en-GB" sz="8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rgbClr val="000000"/>
                          </a:solidFill>
                          <a:effectLst/>
                          <a:highlight>
                            <a:srgbClr val="F1C2D2"/>
                          </a:highlight>
                          <a:uLnTx/>
                          <a:uFillTx/>
                          <a:latin typeface="Roboto" panose="02000000000000000000" pitchFamily="2" charset="0"/>
                          <a:ea typeface="Roboto" panose="02000000000000000000" pitchFamily="2" charset="0"/>
                          <a:cs typeface="Calibri" panose="020F0502020204030204" pitchFamily="34" charset="0"/>
                        </a:rPr>
                        <a:t>[Sum2]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Representations of myths by artists from different eras. Introduction of key terms: traditional, modern, contemporary.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Claude Monet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David Hockney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Edward Burne-Jones</a:t>
                      </a:r>
                      <a:endPar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highlight>
                            <a:srgbClr val="D8CEE4"/>
                          </a:highlight>
                          <a:uLnTx/>
                          <a:uFillTx/>
                          <a:latin typeface="Roboto" panose="02000000000000000000" pitchFamily="2" charset="0"/>
                          <a:ea typeface="Roboto" panose="02000000000000000000" pitchFamily="2" charset="0"/>
                          <a:cs typeface="Calibri" panose="020F0502020204030204" pitchFamily="34" charset="0"/>
                        </a:rPr>
                        <a:t>History</a:t>
                      </a:r>
                    </a:p>
                  </a:txBody>
                  <a:tcPr marL="36000" marR="36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My Favourite Things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rgbClr val="000000"/>
                          </a:solidFill>
                          <a:effectLst/>
                          <a:highlight>
                            <a:srgbClr val="F7DFE9"/>
                          </a:highlight>
                          <a:uLnTx/>
                          <a:uFillTx/>
                          <a:latin typeface="Roboto" panose="02000000000000000000" pitchFamily="2" charset="0"/>
                          <a:ea typeface="Roboto" panose="02000000000000000000" pitchFamily="2" charset="0"/>
                          <a:cs typeface="Calibri" panose="020F0502020204030204" pitchFamily="34" charset="0"/>
                        </a:rPr>
                        <a:t>[Sum1]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Looking at objects from the British Museum using </a:t>
                      </a:r>
                      <a:r>
                        <a:rPr kumimoji="0" lang="en-GB" sz="8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This or That</a:t>
                      </a:r>
                      <a:r>
                        <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 by Goodhart. Drawing a still life based on personal possessions.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Pippa Goodhart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Joseph Cornell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highlight>
                            <a:srgbClr val="D9EBD9"/>
                          </a:highlight>
                          <a:uLnTx/>
                          <a:uFillTx/>
                          <a:latin typeface="Roboto" panose="02000000000000000000" pitchFamily="2" charset="0"/>
                          <a:ea typeface="Roboto" panose="02000000000000000000" pitchFamily="2" charset="0"/>
                          <a:cs typeface="Calibri" panose="020F0502020204030204" pitchFamily="34" charset="0"/>
                        </a:rPr>
                        <a:t>English</a:t>
                      </a:r>
                    </a:p>
                  </a:txBody>
                  <a:tcPr marL="36000" marR="36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Pattern &amp; Sculpture</a:t>
                      </a:r>
                      <a:endParaRPr kumimoji="0" lang="en-GB" sz="8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Using origami to create bird sculptures out of printed designs exploring pattern and the natural world.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1" i="0" u="none" strike="noStrike" kern="1200" cap="none" spc="0" normalizeH="0" baseline="0" noProof="0">
                        <a:ln>
                          <a:noFill/>
                        </a:ln>
                        <a:solidFill>
                          <a:srgbClr val="000000"/>
                        </a:solidFill>
                        <a:effectLst/>
                        <a:highlight>
                          <a:srgbClr val="FFCC99"/>
                        </a:highligh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Mark Hearld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Jackie Morris</a:t>
                      </a:r>
                      <a:endPar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36000" marR="36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Art &amp; Identity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rgbClr val="000000"/>
                          </a:solidFill>
                          <a:effectLst/>
                          <a:highlight>
                            <a:srgbClr val="F1C2D2"/>
                          </a:highlight>
                          <a:uLnTx/>
                          <a:uFillTx/>
                          <a:latin typeface="Roboto" panose="02000000000000000000" pitchFamily="2" charset="0"/>
                          <a:ea typeface="Roboto" panose="02000000000000000000" pitchFamily="2" charset="0"/>
                          <a:cs typeface="Calibri" panose="020F0502020204030204" pitchFamily="34" charset="0"/>
                        </a:rPr>
                        <a:t>[Sum2]</a:t>
                      </a:r>
                      <a:endParaRPr kumimoji="0" lang="en-GB" sz="8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Calibri" panose="020F0502020204030204" pitchFamily="34" charset="0"/>
                        </a:rPr>
                        <a:t>Considering the impact of the British Empire on art and how our art can reflect our identity. Drawing the face and creating a shared exhibition.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Yinka Shonibare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Calibri" panose="020F0502020204030204" pitchFamily="34" charset="0"/>
                        </a:rPr>
                        <a:t>Sonia Boyce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highlight>
                            <a:srgbClr val="D8CEE4"/>
                          </a:highlight>
                          <a:uLnTx/>
                          <a:uFillTx/>
                          <a:latin typeface="Roboto" panose="02000000000000000000" pitchFamily="2" charset="0"/>
                          <a:ea typeface="Roboto" panose="02000000000000000000" pitchFamily="2" charset="0"/>
                          <a:cs typeface="Calibri" panose="020F0502020204030204" pitchFamily="34" charset="0"/>
                        </a:rPr>
                        <a:t>[History]</a:t>
                      </a:r>
                      <a:endParaRPr kumimoji="0" lang="en-GB" sz="800" b="1" i="0" u="none" strike="noStrike" kern="1200" cap="none" spc="0" normalizeH="0" baseline="0" noProof="0">
                        <a:ln>
                          <a:noFill/>
                        </a:ln>
                        <a:solidFill>
                          <a:srgbClr val="000000"/>
                        </a:solidFill>
                        <a:effectLst/>
                        <a:highlight>
                          <a:srgbClr val="D8CEE4"/>
                        </a:highlight>
                        <a:uLnTx/>
                        <a:uFillTx/>
                        <a:latin typeface="Roboto" panose="02000000000000000000" pitchFamily="2" charset="0"/>
                        <a:ea typeface="Roboto" panose="02000000000000000000" pitchFamily="2" charset="0"/>
                        <a:cs typeface="Calibri" panose="020F0502020204030204" pitchFamily="34" charset="0"/>
                      </a:endParaRPr>
                    </a:p>
                  </a:txBody>
                  <a:tcPr marL="36000" marR="36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375968774"/>
                  </a:ext>
                </a:extLst>
              </a:tr>
            </a:tbl>
          </a:graphicData>
        </a:graphic>
      </p:graphicFrame>
    </p:spTree>
    <p:extLst>
      <p:ext uri="{BB962C8B-B14F-4D97-AF65-F5344CB8AC3E}">
        <p14:creationId xmlns:p14="http://schemas.microsoft.com/office/powerpoint/2010/main" val="4032337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019A00-F032-4933-8D7C-17525C993998}"/>
              </a:ext>
            </a:extLst>
          </p:cNvPr>
          <p:cNvSpPr>
            <a:spLocks noGrp="1"/>
          </p:cNvSpPr>
          <p:nvPr>
            <p:ph type="body"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w="12700">
                  <a:solidFill>
                    <a:srgbClr val="565656"/>
                  </a:solidFill>
                </a:ln>
                <a:solidFill>
                  <a:srgbClr val="565656"/>
                </a:solidFill>
                <a:effectLst/>
                <a:uLnTx/>
                <a:uFillTx/>
                <a:latin typeface="ABeeZee" panose="02000000000000000000" pitchFamily="2" charset="0"/>
                <a:ea typeface="+mn-ea"/>
                <a:cs typeface="+mn-cs"/>
              </a:rPr>
              <a:t>Progression in Theoretical Knowledge</a:t>
            </a:r>
            <a:endParaRPr kumimoji="0" lang="en-GB" sz="2400" b="0" i="0" u="none" strike="noStrike" kern="1200" cap="none" spc="0" normalizeH="0" baseline="0" noProof="0">
              <a:ln w="12700">
                <a:solidFill>
                  <a:schemeClr val="accent1"/>
                </a:solidFill>
              </a:ln>
              <a:solidFill>
                <a:srgbClr val="C35993"/>
              </a:solidFill>
              <a:effectLst/>
              <a:uLnTx/>
              <a:uFillTx/>
              <a:latin typeface="ABeeZee" panose="02000000000000000000" pitchFamily="2" charset="0"/>
              <a:ea typeface="+mn-ea"/>
              <a:cs typeface="+mn-cs"/>
            </a:endParaRPr>
          </a:p>
        </p:txBody>
      </p:sp>
      <p:graphicFrame>
        <p:nvGraphicFramePr>
          <p:cNvPr id="6" name="Content Placeholder 4">
            <a:extLst>
              <a:ext uri="{FF2B5EF4-FFF2-40B4-BE49-F238E27FC236}">
                <a16:creationId xmlns:a16="http://schemas.microsoft.com/office/drawing/2014/main" id="{1BEF6444-7E5D-40FD-8644-F624CCD51272}"/>
              </a:ext>
            </a:extLst>
          </p:cNvPr>
          <p:cNvGraphicFramePr>
            <a:graphicFrameLocks/>
          </p:cNvGraphicFramePr>
          <p:nvPr>
            <p:extLst>
              <p:ext uri="{D42A27DB-BD31-4B8C-83A1-F6EECF244321}">
                <p14:modId xmlns:p14="http://schemas.microsoft.com/office/powerpoint/2010/main" val="2584949781"/>
              </p:ext>
            </p:extLst>
          </p:nvPr>
        </p:nvGraphicFramePr>
        <p:xfrm>
          <a:off x="278702" y="1326399"/>
          <a:ext cx="8990333" cy="4984560"/>
        </p:xfrm>
        <a:graphic>
          <a:graphicData uri="http://schemas.openxmlformats.org/drawingml/2006/table">
            <a:tbl>
              <a:tblPr firstRow="1" firstCol="1" bandRow="1"/>
              <a:tblGrid>
                <a:gridCol w="422333">
                  <a:extLst>
                    <a:ext uri="{9D8B030D-6E8A-4147-A177-3AD203B41FA5}">
                      <a16:colId xmlns:a16="http://schemas.microsoft.com/office/drawing/2014/main" val="20000"/>
                    </a:ext>
                  </a:extLst>
                </a:gridCol>
                <a:gridCol w="8568000">
                  <a:extLst>
                    <a:ext uri="{9D8B030D-6E8A-4147-A177-3AD203B41FA5}">
                      <a16:colId xmlns:a16="http://schemas.microsoft.com/office/drawing/2014/main" val="2580161655"/>
                    </a:ext>
                  </a:extLst>
                </a:gridCol>
              </a:tblGrid>
              <a:tr h="119235">
                <a:tc>
                  <a:txBody>
                    <a:bodyPr/>
                    <a:lstStyle/>
                    <a:p>
                      <a:pPr algn="ctr">
                        <a:lnSpc>
                          <a:spcPct val="115000"/>
                        </a:lnSpc>
                        <a:spcAft>
                          <a:spcPts val="1000"/>
                        </a:spcAft>
                      </a:pPr>
                      <a:r>
                        <a:rPr lang="en-GB" sz="1050" b="1">
                          <a:solidFill>
                            <a:schemeClr val="tx1"/>
                          </a:solidFill>
                          <a:effectLst/>
                          <a:latin typeface="ABeeZee" panose="02000000000000000000" pitchFamily="2" charset="0"/>
                          <a:ea typeface="Calibri" panose="020F0502020204030204" pitchFamily="34" charset="0"/>
                          <a:cs typeface="Times New Roman" panose="02020603050405020304" pitchFamily="18" charset="0"/>
                        </a:rPr>
                        <a:t>EYFS</a:t>
                      </a:r>
                    </a:p>
                  </a:txBody>
                  <a:tcPr marL="59120" marR="591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72000" indent="-72000" algn="l">
                        <a:lnSpc>
                          <a:spcPct val="100000"/>
                        </a:lnSpc>
                        <a:spcAft>
                          <a:spcPts val="100"/>
                        </a:spcAft>
                        <a:buFont typeface="Arial" panose="020B0604020202020204" pitchFamily="34" charset="0"/>
                        <a:buChar char="•"/>
                      </a:pP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Illustrations are the pictures in a book that tell a story.</a:t>
                      </a:r>
                    </a:p>
                    <a:p>
                      <a:pPr marL="72000" indent="-72000" algn="l">
                        <a:lnSpc>
                          <a:spcPct val="100000"/>
                        </a:lnSpc>
                        <a:spcAft>
                          <a:spcPts val="100"/>
                        </a:spcAft>
                        <a:buFont typeface="Arial" panose="020B0604020202020204" pitchFamily="34" charset="0"/>
                        <a:buChar char="•"/>
                      </a:pP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Different artists make art in different ways.</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634656086"/>
                  </a:ext>
                </a:extLst>
              </a:tr>
              <a:tr h="240377">
                <a:tc>
                  <a:txBody>
                    <a:bodyPr/>
                    <a:lstStyle/>
                    <a:p>
                      <a:pPr algn="ctr">
                        <a:lnSpc>
                          <a:spcPct val="115000"/>
                        </a:lnSpc>
                        <a:spcAft>
                          <a:spcPts val="1000"/>
                        </a:spcAft>
                      </a:pPr>
                      <a:r>
                        <a:rPr lang="en-GB" sz="1050" b="1">
                          <a:solidFill>
                            <a:schemeClr val="tx1"/>
                          </a:solidFill>
                          <a:effectLst/>
                          <a:latin typeface="ABeeZee" panose="02000000000000000000" pitchFamily="2" charset="0"/>
                          <a:ea typeface="Calibri" panose="020F0502020204030204" pitchFamily="34" charset="0"/>
                          <a:cs typeface="Times New Roman" panose="02020603050405020304" pitchFamily="18" charset="0"/>
                        </a:rPr>
                        <a:t>Y1</a:t>
                      </a:r>
                    </a:p>
                  </a:txBody>
                  <a:tcPr marL="59120" marR="591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72000" indent="-72000" algn="l">
                        <a:lnSpc>
                          <a:spcPct val="100000"/>
                        </a:lnSpc>
                        <a:spcAft>
                          <a:spcPts val="100"/>
                        </a:spcAft>
                        <a:buFont typeface="Arial" panose="020B0604020202020204" pitchFamily="34" charset="0"/>
                        <a:buChar char="•"/>
                      </a:pP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Abstract</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 art is art that does not try to look like things in the real world. Instead, it is made up of shapes, colors, and lines that might not look like anything you recognize. </a:t>
                      </a: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Representational</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 art tries to look like things in the real world, such as people, animals, or objects. When you look at representational art, you can usually tell what it is supposed to be.</a:t>
                      </a:r>
                    </a:p>
                    <a:p>
                      <a:pPr marL="72000" indent="-72000" algn="l">
                        <a:lnSpc>
                          <a:spcPct val="100000"/>
                        </a:lnSpc>
                        <a:spcAft>
                          <a:spcPts val="100"/>
                        </a:spcAft>
                        <a:buFont typeface="Arial" panose="020B0604020202020204" pitchFamily="34" charset="0"/>
                        <a:buChar char="•"/>
                      </a:pP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Art can be flat [2D] or something that you look around [3D].</a:t>
                      </a:r>
                    </a:p>
                    <a:p>
                      <a:pPr marL="72000" indent="-72000" algn="l">
                        <a:lnSpc>
                          <a:spcPct val="100000"/>
                        </a:lnSpc>
                        <a:spcAft>
                          <a:spcPts val="100"/>
                        </a:spcAft>
                        <a:buFont typeface="Arial" panose="020B0604020202020204" pitchFamily="34" charset="0"/>
                        <a:buChar char="•"/>
                      </a:pP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 </a:t>
                      </a: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sculpture</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 is an artwork can be viewed from all sides [it is 3D]. A </a:t>
                      </a: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sculptor</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 is an artist who makes sculptures.</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28206591"/>
                  </a:ext>
                </a:extLst>
              </a:tr>
              <a:tr h="119235">
                <a:tc>
                  <a:txBody>
                    <a:bodyPr/>
                    <a:lstStyle/>
                    <a:p>
                      <a:pPr algn="ctr">
                        <a:lnSpc>
                          <a:spcPct val="115000"/>
                        </a:lnSpc>
                        <a:spcAft>
                          <a:spcPts val="1000"/>
                        </a:spcAft>
                      </a:pPr>
                      <a:r>
                        <a:rPr lang="en-US" sz="1050" b="1">
                          <a:solidFill>
                            <a:schemeClr val="tx1"/>
                          </a:solidFill>
                          <a:effectLst/>
                          <a:latin typeface="ABeeZee" panose="02000000000000000000" pitchFamily="2" charset="0"/>
                          <a:cs typeface="Times New Roman" panose="02020603050405020304" pitchFamily="18" charset="0"/>
                        </a:rPr>
                        <a:t>Y</a:t>
                      </a:r>
                      <a:r>
                        <a:rPr lang="en-GB" sz="1050" b="1">
                          <a:solidFill>
                            <a:schemeClr val="tx1"/>
                          </a:solidFill>
                          <a:effectLst/>
                          <a:latin typeface="ABeeZee" panose="02000000000000000000" pitchFamily="2" charset="0"/>
                          <a:cs typeface="Times New Roman" panose="02020603050405020304" pitchFamily="18" charset="0"/>
                        </a:rPr>
                        <a:t>2</a:t>
                      </a:r>
                    </a:p>
                  </a:txBody>
                  <a:tcPr marL="59120" marR="591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Illustrations</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 help to tell a story. Artists who make illustrations are called </a:t>
                      </a: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illustrators</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 </a:t>
                      </a: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collage</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 is an artwork made by sticking pieces of paper or other materials onto a background.</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1"/>
                  </a:ext>
                </a:extLst>
              </a:tr>
              <a:tr h="570499">
                <a:tc>
                  <a:txBody>
                    <a:bodyPr/>
                    <a:lstStyle/>
                    <a:p>
                      <a:pPr algn="ctr">
                        <a:lnSpc>
                          <a:spcPct val="115000"/>
                        </a:lnSpc>
                        <a:spcAft>
                          <a:spcPts val="1000"/>
                        </a:spcAft>
                      </a:pPr>
                      <a:r>
                        <a:rPr lang="en-GB" sz="1050" b="1">
                          <a:solidFill>
                            <a:schemeClr val="tx1"/>
                          </a:solidFill>
                          <a:effectLst/>
                          <a:latin typeface="ABeeZee" panose="02000000000000000000" pitchFamily="2" charset="0"/>
                          <a:cs typeface="Times New Roman" panose="02020603050405020304" pitchFamily="18" charset="0"/>
                        </a:rPr>
                        <a:t>Y3</a:t>
                      </a:r>
                    </a:p>
                  </a:txBody>
                  <a:tcPr marL="59120" marR="591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Mixed-media</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 is artwork that uses more than one art material e.g., paint and pens.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Ceramics</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 is the process of making art from clay.</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 </a:t>
                      </a: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montage</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 is a mixed-media artwork including collaged photographs.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Traditional art </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describes everything from early Christian art to the 1850s and is usually representational.</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Modern art </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describes art made from around the 1850s to the 1970s. Modern artists wanted their art to show how they felt. It was more abstract than representational.</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Contemporary art </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describes artwork being made by living artists, or art that has been made recently (e.g., 1980s onwards). Contemporary art can be anything and artists create work using traditional, modern and other techniques.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Traditional, modern and contemporary art definitions can only be applied to western art.</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Artists can arrange objects or images in a </a:t>
                      </a: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composition</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Traditional composition is often made up of </a:t>
                      </a: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foreground</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 </a:t>
                      </a: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midground</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 and </a:t>
                      </a: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background</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Perspective</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 is the way a flat (2D) image looks deep (3D).</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Illustrations help to tell a story. </a:t>
                      </a: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Narrative art </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tells a story on its own.</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654330921"/>
                  </a:ext>
                </a:extLst>
              </a:tr>
              <a:tr h="160348">
                <a:tc>
                  <a:txBody>
                    <a:bodyPr/>
                    <a:lstStyle/>
                    <a:p>
                      <a:pPr algn="ctr">
                        <a:lnSpc>
                          <a:spcPct val="115000"/>
                        </a:lnSpc>
                        <a:spcAft>
                          <a:spcPts val="1000"/>
                        </a:spcAft>
                      </a:pPr>
                      <a:r>
                        <a:rPr lang="en-GB" sz="1050" b="1">
                          <a:solidFill>
                            <a:schemeClr val="tx1"/>
                          </a:solidFill>
                          <a:effectLst/>
                          <a:latin typeface="ABeeZee" panose="02000000000000000000" pitchFamily="2" charset="0"/>
                          <a:cs typeface="Times New Roman" panose="02020603050405020304" pitchFamily="18" charset="0"/>
                        </a:rPr>
                        <a:t>Y4</a:t>
                      </a:r>
                    </a:p>
                  </a:txBody>
                  <a:tcPr marL="59120" marR="591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 </a:t>
                      </a: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viewfinder</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 can be used to identify an interesting section within a composition.</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An </a:t>
                      </a: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assemblage</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 is a 3D artwork usually made of found objects.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 </a:t>
                      </a: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still life </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is a genre of artwork that shows a collection of objects.</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068359697"/>
                  </a:ext>
                </a:extLst>
              </a:tr>
              <a:tr h="192026">
                <a:tc>
                  <a:txBody>
                    <a:bodyPr/>
                    <a:lstStyle/>
                    <a:p>
                      <a:pPr algn="ctr">
                        <a:lnSpc>
                          <a:spcPct val="115000"/>
                        </a:lnSpc>
                        <a:spcAft>
                          <a:spcPts val="1000"/>
                        </a:spcAft>
                      </a:pPr>
                      <a:r>
                        <a:rPr lang="en-GB" sz="1050" b="1">
                          <a:solidFill>
                            <a:schemeClr val="tx1"/>
                          </a:solidFill>
                          <a:effectLst/>
                          <a:latin typeface="ABeeZee" panose="02000000000000000000" pitchFamily="2" charset="0"/>
                          <a:cs typeface="Times New Roman" panose="02020603050405020304" pitchFamily="18" charset="0"/>
                        </a:rPr>
                        <a:t>Y5</a:t>
                      </a:r>
                    </a:p>
                  </a:txBody>
                  <a:tcPr marL="59120" marR="591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Artwork does not have to be abstract or representational. It is a spectrum. Some artworks are representational (so you can recognise the objects from the real world), but they don't look realistic.</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Expressive art </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conveys emotions and feelings. There are more examples of expressive art in modern and contemporary than traditional art. Expressive art can be representational or abstract.</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62092497"/>
                  </a:ext>
                </a:extLst>
              </a:tr>
              <a:tr h="119235">
                <a:tc>
                  <a:txBody>
                    <a:bodyPr/>
                    <a:lstStyle/>
                    <a:p>
                      <a:pPr algn="ctr">
                        <a:lnSpc>
                          <a:spcPct val="115000"/>
                        </a:lnSpc>
                        <a:spcAft>
                          <a:spcPts val="1000"/>
                        </a:spcAft>
                      </a:pPr>
                      <a:r>
                        <a:rPr lang="en-GB" sz="1050" b="1">
                          <a:solidFill>
                            <a:schemeClr val="tx1"/>
                          </a:solidFill>
                          <a:effectLst/>
                          <a:latin typeface="ABeeZee" panose="02000000000000000000" pitchFamily="2" charset="0"/>
                          <a:cs typeface="Times New Roman" panose="02020603050405020304" pitchFamily="18" charset="0"/>
                        </a:rPr>
                        <a:t>Y6</a:t>
                      </a:r>
                    </a:p>
                  </a:txBody>
                  <a:tcPr marL="59120" marR="591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Installation</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 art is designed to fill a specific space, often for a particular length of time.</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An </a:t>
                      </a: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exhibition</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 is a display of artwork. It is curated by a </a:t>
                      </a:r>
                      <a:r>
                        <a:rPr lang="en-US" sz="9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curator</a:t>
                      </a:r>
                      <a:r>
                        <a:rPr lang="en-US" sz="9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160558613"/>
                  </a:ext>
                </a:extLst>
              </a:tr>
            </a:tbl>
          </a:graphicData>
        </a:graphic>
      </p:graphicFrame>
      <p:sp>
        <p:nvSpPr>
          <p:cNvPr id="3" name="Freeform: Shape 2">
            <a:extLst>
              <a:ext uri="{FF2B5EF4-FFF2-40B4-BE49-F238E27FC236}">
                <a16:creationId xmlns:a16="http://schemas.microsoft.com/office/drawing/2014/main" id="{EEF51685-DA17-4197-2FB8-FB756D8CD432}"/>
              </a:ext>
            </a:extLst>
          </p:cNvPr>
          <p:cNvSpPr/>
          <p:nvPr/>
        </p:nvSpPr>
        <p:spPr>
          <a:xfrm>
            <a:off x="-9053" y="915176"/>
            <a:ext cx="8124669" cy="276999"/>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r>
              <a:rPr lang="en-US" sz="1050">
                <a:solidFill>
                  <a:schemeClr val="tx1"/>
                </a:solidFill>
                <a:latin typeface="Roboto" panose="02000000000000000000" pitchFamily="2" charset="0"/>
                <a:ea typeface="Roboto" panose="02000000000000000000" pitchFamily="2" charset="0"/>
              </a:rPr>
              <a:t>Different Artworks</a:t>
            </a:r>
          </a:p>
        </p:txBody>
      </p:sp>
    </p:spTree>
    <p:extLst>
      <p:ext uri="{BB962C8B-B14F-4D97-AF65-F5344CB8AC3E}">
        <p14:creationId xmlns:p14="http://schemas.microsoft.com/office/powerpoint/2010/main" val="4284400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019A00-F032-4933-8D7C-17525C993998}"/>
              </a:ext>
            </a:extLst>
          </p:cNvPr>
          <p:cNvSpPr>
            <a:spLocks noGrp="1"/>
          </p:cNvSpPr>
          <p:nvPr>
            <p:ph type="body"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w="12700">
                  <a:solidFill>
                    <a:srgbClr val="565656"/>
                  </a:solidFill>
                </a:ln>
                <a:solidFill>
                  <a:srgbClr val="565656"/>
                </a:solidFill>
                <a:effectLst/>
                <a:uLnTx/>
                <a:uFillTx/>
                <a:latin typeface="ABeeZee" panose="02000000000000000000" pitchFamily="2" charset="0"/>
                <a:ea typeface="+mn-ea"/>
                <a:cs typeface="+mn-cs"/>
              </a:rPr>
              <a:t>Progression in Theoretical Knowledge</a:t>
            </a:r>
            <a:endParaRPr kumimoji="0" lang="en-GB" sz="2400" b="0" i="0" u="none" strike="noStrike" kern="1200" cap="none" spc="0" normalizeH="0" baseline="0" noProof="0">
              <a:ln w="12700">
                <a:solidFill>
                  <a:schemeClr val="accent1"/>
                </a:solidFill>
              </a:ln>
              <a:solidFill>
                <a:srgbClr val="C35993"/>
              </a:solidFill>
              <a:effectLst/>
              <a:uLnTx/>
              <a:uFillTx/>
              <a:latin typeface="ABeeZee" panose="02000000000000000000" pitchFamily="2" charset="0"/>
              <a:ea typeface="+mn-ea"/>
              <a:cs typeface="+mn-cs"/>
            </a:endParaRPr>
          </a:p>
        </p:txBody>
      </p:sp>
      <p:sp>
        <p:nvSpPr>
          <p:cNvPr id="3" name="Freeform: Shape 2">
            <a:extLst>
              <a:ext uri="{FF2B5EF4-FFF2-40B4-BE49-F238E27FC236}">
                <a16:creationId xmlns:a16="http://schemas.microsoft.com/office/drawing/2014/main" id="{EEF51685-DA17-4197-2FB8-FB756D8CD432}"/>
              </a:ext>
            </a:extLst>
          </p:cNvPr>
          <p:cNvSpPr/>
          <p:nvPr/>
        </p:nvSpPr>
        <p:spPr>
          <a:xfrm>
            <a:off x="-9052" y="915176"/>
            <a:ext cx="3450986" cy="276999"/>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r>
              <a:rPr lang="en-US" sz="1100" b="1">
                <a:solidFill>
                  <a:schemeClr val="accent5">
                    <a:lumMod val="60000"/>
                    <a:lumOff val="40000"/>
                  </a:schemeClr>
                </a:solidFill>
                <a:latin typeface="Roboto" panose="02000000000000000000" pitchFamily="2" charset="0"/>
                <a:ea typeface="Roboto" panose="02000000000000000000" pitchFamily="2" charset="0"/>
              </a:rPr>
              <a:t>Traditional</a:t>
            </a:r>
            <a:r>
              <a:rPr lang="en-US" sz="1050">
                <a:solidFill>
                  <a:schemeClr val="tx1"/>
                </a:solidFill>
                <a:latin typeface="Roboto" panose="02000000000000000000" pitchFamily="2" charset="0"/>
                <a:ea typeface="Roboto" panose="02000000000000000000" pitchFamily="2" charset="0"/>
              </a:rPr>
              <a:t>, </a:t>
            </a:r>
            <a:r>
              <a:rPr lang="en-US" sz="1100" b="1">
                <a:solidFill>
                  <a:schemeClr val="accent2">
                    <a:lumMod val="60000"/>
                    <a:lumOff val="40000"/>
                  </a:schemeClr>
                </a:solidFill>
                <a:latin typeface="Roboto" panose="02000000000000000000" pitchFamily="2" charset="0"/>
                <a:ea typeface="Roboto" panose="02000000000000000000" pitchFamily="2" charset="0"/>
              </a:rPr>
              <a:t>Modern</a:t>
            </a:r>
            <a:r>
              <a:rPr lang="en-US" sz="1050">
                <a:solidFill>
                  <a:schemeClr val="tx1"/>
                </a:solidFill>
                <a:latin typeface="Roboto" panose="02000000000000000000" pitchFamily="2" charset="0"/>
                <a:ea typeface="Roboto" panose="02000000000000000000" pitchFamily="2" charset="0"/>
              </a:rPr>
              <a:t> and </a:t>
            </a:r>
            <a:r>
              <a:rPr lang="en-US" sz="1100" b="1">
                <a:solidFill>
                  <a:schemeClr val="accent4">
                    <a:lumMod val="40000"/>
                    <a:lumOff val="60000"/>
                  </a:schemeClr>
                </a:solidFill>
                <a:latin typeface="Roboto" panose="02000000000000000000" pitchFamily="2" charset="0"/>
                <a:ea typeface="Roboto" panose="02000000000000000000" pitchFamily="2" charset="0"/>
              </a:rPr>
              <a:t>Contemporary</a:t>
            </a:r>
            <a:r>
              <a:rPr lang="en-US" sz="1050">
                <a:solidFill>
                  <a:schemeClr val="tx1"/>
                </a:solidFill>
                <a:latin typeface="Roboto" panose="02000000000000000000" pitchFamily="2" charset="0"/>
                <a:ea typeface="Roboto" panose="02000000000000000000" pitchFamily="2" charset="0"/>
              </a:rPr>
              <a:t> Artists</a:t>
            </a:r>
          </a:p>
        </p:txBody>
      </p:sp>
      <p:graphicFrame>
        <p:nvGraphicFramePr>
          <p:cNvPr id="4" name="Table 5">
            <a:extLst>
              <a:ext uri="{FF2B5EF4-FFF2-40B4-BE49-F238E27FC236}">
                <a16:creationId xmlns:a16="http://schemas.microsoft.com/office/drawing/2014/main" id="{C40CEE35-BE90-53D6-19A3-080F84AE8D52}"/>
              </a:ext>
            </a:extLst>
          </p:cNvPr>
          <p:cNvGraphicFramePr>
            <a:graphicFrameLocks noGrp="1"/>
          </p:cNvGraphicFramePr>
          <p:nvPr>
            <p:extLst>
              <p:ext uri="{D42A27DB-BD31-4B8C-83A1-F6EECF244321}">
                <p14:modId xmlns:p14="http://schemas.microsoft.com/office/powerpoint/2010/main" val="1984482019"/>
              </p:ext>
            </p:extLst>
          </p:nvPr>
        </p:nvGraphicFramePr>
        <p:xfrm>
          <a:off x="1485900" y="3204111"/>
          <a:ext cx="7826196" cy="344594"/>
        </p:xfrm>
        <a:graphic>
          <a:graphicData uri="http://schemas.openxmlformats.org/drawingml/2006/table">
            <a:tbl>
              <a:tblPr firstRow="1" bandRow="1">
                <a:tableStyleId>{5C22544A-7EE6-4342-B048-85BDC9FD1C3A}</a:tableStyleId>
              </a:tblPr>
              <a:tblGrid>
                <a:gridCol w="279507">
                  <a:extLst>
                    <a:ext uri="{9D8B030D-6E8A-4147-A177-3AD203B41FA5}">
                      <a16:colId xmlns:a16="http://schemas.microsoft.com/office/drawing/2014/main" val="1990350214"/>
                    </a:ext>
                  </a:extLst>
                </a:gridCol>
                <a:gridCol w="279507">
                  <a:extLst>
                    <a:ext uri="{9D8B030D-6E8A-4147-A177-3AD203B41FA5}">
                      <a16:colId xmlns:a16="http://schemas.microsoft.com/office/drawing/2014/main" val="1103691608"/>
                    </a:ext>
                  </a:extLst>
                </a:gridCol>
                <a:gridCol w="279507">
                  <a:extLst>
                    <a:ext uri="{9D8B030D-6E8A-4147-A177-3AD203B41FA5}">
                      <a16:colId xmlns:a16="http://schemas.microsoft.com/office/drawing/2014/main" val="1685981376"/>
                    </a:ext>
                  </a:extLst>
                </a:gridCol>
                <a:gridCol w="279507">
                  <a:extLst>
                    <a:ext uri="{9D8B030D-6E8A-4147-A177-3AD203B41FA5}">
                      <a16:colId xmlns:a16="http://schemas.microsoft.com/office/drawing/2014/main" val="3807310819"/>
                    </a:ext>
                  </a:extLst>
                </a:gridCol>
                <a:gridCol w="279507">
                  <a:extLst>
                    <a:ext uri="{9D8B030D-6E8A-4147-A177-3AD203B41FA5}">
                      <a16:colId xmlns:a16="http://schemas.microsoft.com/office/drawing/2014/main" val="2300866265"/>
                    </a:ext>
                  </a:extLst>
                </a:gridCol>
                <a:gridCol w="279507">
                  <a:extLst>
                    <a:ext uri="{9D8B030D-6E8A-4147-A177-3AD203B41FA5}">
                      <a16:colId xmlns:a16="http://schemas.microsoft.com/office/drawing/2014/main" val="1227558294"/>
                    </a:ext>
                  </a:extLst>
                </a:gridCol>
                <a:gridCol w="279507">
                  <a:extLst>
                    <a:ext uri="{9D8B030D-6E8A-4147-A177-3AD203B41FA5}">
                      <a16:colId xmlns:a16="http://schemas.microsoft.com/office/drawing/2014/main" val="2027818724"/>
                    </a:ext>
                  </a:extLst>
                </a:gridCol>
                <a:gridCol w="279507">
                  <a:extLst>
                    <a:ext uri="{9D8B030D-6E8A-4147-A177-3AD203B41FA5}">
                      <a16:colId xmlns:a16="http://schemas.microsoft.com/office/drawing/2014/main" val="3337744104"/>
                    </a:ext>
                  </a:extLst>
                </a:gridCol>
                <a:gridCol w="279507">
                  <a:extLst>
                    <a:ext uri="{9D8B030D-6E8A-4147-A177-3AD203B41FA5}">
                      <a16:colId xmlns:a16="http://schemas.microsoft.com/office/drawing/2014/main" val="3465869216"/>
                    </a:ext>
                  </a:extLst>
                </a:gridCol>
                <a:gridCol w="279507">
                  <a:extLst>
                    <a:ext uri="{9D8B030D-6E8A-4147-A177-3AD203B41FA5}">
                      <a16:colId xmlns:a16="http://schemas.microsoft.com/office/drawing/2014/main" val="3709791900"/>
                    </a:ext>
                  </a:extLst>
                </a:gridCol>
                <a:gridCol w="279507">
                  <a:extLst>
                    <a:ext uri="{9D8B030D-6E8A-4147-A177-3AD203B41FA5}">
                      <a16:colId xmlns:a16="http://schemas.microsoft.com/office/drawing/2014/main" val="2944384583"/>
                    </a:ext>
                  </a:extLst>
                </a:gridCol>
                <a:gridCol w="279507">
                  <a:extLst>
                    <a:ext uri="{9D8B030D-6E8A-4147-A177-3AD203B41FA5}">
                      <a16:colId xmlns:a16="http://schemas.microsoft.com/office/drawing/2014/main" val="2797346604"/>
                    </a:ext>
                  </a:extLst>
                </a:gridCol>
                <a:gridCol w="279507">
                  <a:extLst>
                    <a:ext uri="{9D8B030D-6E8A-4147-A177-3AD203B41FA5}">
                      <a16:colId xmlns:a16="http://schemas.microsoft.com/office/drawing/2014/main" val="3647246483"/>
                    </a:ext>
                  </a:extLst>
                </a:gridCol>
                <a:gridCol w="279507">
                  <a:extLst>
                    <a:ext uri="{9D8B030D-6E8A-4147-A177-3AD203B41FA5}">
                      <a16:colId xmlns:a16="http://schemas.microsoft.com/office/drawing/2014/main" val="4192790727"/>
                    </a:ext>
                  </a:extLst>
                </a:gridCol>
                <a:gridCol w="279507">
                  <a:extLst>
                    <a:ext uri="{9D8B030D-6E8A-4147-A177-3AD203B41FA5}">
                      <a16:colId xmlns:a16="http://schemas.microsoft.com/office/drawing/2014/main" val="1426622618"/>
                    </a:ext>
                  </a:extLst>
                </a:gridCol>
                <a:gridCol w="279507">
                  <a:extLst>
                    <a:ext uri="{9D8B030D-6E8A-4147-A177-3AD203B41FA5}">
                      <a16:colId xmlns:a16="http://schemas.microsoft.com/office/drawing/2014/main" val="3767723766"/>
                    </a:ext>
                  </a:extLst>
                </a:gridCol>
                <a:gridCol w="279507">
                  <a:extLst>
                    <a:ext uri="{9D8B030D-6E8A-4147-A177-3AD203B41FA5}">
                      <a16:colId xmlns:a16="http://schemas.microsoft.com/office/drawing/2014/main" val="1860496926"/>
                    </a:ext>
                  </a:extLst>
                </a:gridCol>
                <a:gridCol w="279507">
                  <a:extLst>
                    <a:ext uri="{9D8B030D-6E8A-4147-A177-3AD203B41FA5}">
                      <a16:colId xmlns:a16="http://schemas.microsoft.com/office/drawing/2014/main" val="3741248068"/>
                    </a:ext>
                  </a:extLst>
                </a:gridCol>
                <a:gridCol w="279507">
                  <a:extLst>
                    <a:ext uri="{9D8B030D-6E8A-4147-A177-3AD203B41FA5}">
                      <a16:colId xmlns:a16="http://schemas.microsoft.com/office/drawing/2014/main" val="2912403096"/>
                    </a:ext>
                  </a:extLst>
                </a:gridCol>
                <a:gridCol w="279507">
                  <a:extLst>
                    <a:ext uri="{9D8B030D-6E8A-4147-A177-3AD203B41FA5}">
                      <a16:colId xmlns:a16="http://schemas.microsoft.com/office/drawing/2014/main" val="2290671446"/>
                    </a:ext>
                  </a:extLst>
                </a:gridCol>
                <a:gridCol w="279507">
                  <a:extLst>
                    <a:ext uri="{9D8B030D-6E8A-4147-A177-3AD203B41FA5}">
                      <a16:colId xmlns:a16="http://schemas.microsoft.com/office/drawing/2014/main" val="3892617172"/>
                    </a:ext>
                  </a:extLst>
                </a:gridCol>
                <a:gridCol w="279507">
                  <a:extLst>
                    <a:ext uri="{9D8B030D-6E8A-4147-A177-3AD203B41FA5}">
                      <a16:colId xmlns:a16="http://schemas.microsoft.com/office/drawing/2014/main" val="3707573806"/>
                    </a:ext>
                  </a:extLst>
                </a:gridCol>
                <a:gridCol w="279507">
                  <a:extLst>
                    <a:ext uri="{9D8B030D-6E8A-4147-A177-3AD203B41FA5}">
                      <a16:colId xmlns:a16="http://schemas.microsoft.com/office/drawing/2014/main" val="2245265644"/>
                    </a:ext>
                  </a:extLst>
                </a:gridCol>
                <a:gridCol w="279507">
                  <a:extLst>
                    <a:ext uri="{9D8B030D-6E8A-4147-A177-3AD203B41FA5}">
                      <a16:colId xmlns:a16="http://schemas.microsoft.com/office/drawing/2014/main" val="3629477756"/>
                    </a:ext>
                  </a:extLst>
                </a:gridCol>
                <a:gridCol w="279507">
                  <a:extLst>
                    <a:ext uri="{9D8B030D-6E8A-4147-A177-3AD203B41FA5}">
                      <a16:colId xmlns:a16="http://schemas.microsoft.com/office/drawing/2014/main" val="378601737"/>
                    </a:ext>
                  </a:extLst>
                </a:gridCol>
                <a:gridCol w="279507">
                  <a:extLst>
                    <a:ext uri="{9D8B030D-6E8A-4147-A177-3AD203B41FA5}">
                      <a16:colId xmlns:a16="http://schemas.microsoft.com/office/drawing/2014/main" val="2757898163"/>
                    </a:ext>
                  </a:extLst>
                </a:gridCol>
                <a:gridCol w="279507">
                  <a:extLst>
                    <a:ext uri="{9D8B030D-6E8A-4147-A177-3AD203B41FA5}">
                      <a16:colId xmlns:a16="http://schemas.microsoft.com/office/drawing/2014/main" val="3331207199"/>
                    </a:ext>
                  </a:extLst>
                </a:gridCol>
                <a:gridCol w="279507">
                  <a:extLst>
                    <a:ext uri="{9D8B030D-6E8A-4147-A177-3AD203B41FA5}">
                      <a16:colId xmlns:a16="http://schemas.microsoft.com/office/drawing/2014/main" val="2816018218"/>
                    </a:ext>
                  </a:extLst>
                </a:gridCol>
              </a:tblGrid>
              <a:tr h="172297">
                <a:tc>
                  <a:txBody>
                    <a:bodyPr/>
                    <a:lstStyle/>
                    <a:p>
                      <a:endParaRPr lang="en-GB" sz="100"/>
                    </a:p>
                  </a:txBody>
                  <a:tcPr>
                    <a:lnL w="12700" cap="flat" cmpd="sng" algn="ctr">
                      <a:solidFill>
                        <a:schemeClr val="bg1"/>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28575" cap="flat" cmpd="sng" algn="ctr">
                      <a:solidFill>
                        <a:schemeClr val="bg1"/>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12700" cap="flat" cmpd="sng" algn="ctr">
                      <a:solidFill>
                        <a:schemeClr val="bg1"/>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28575" cap="flat" cmpd="sng" algn="ctr">
                      <a:solidFill>
                        <a:schemeClr val="bg1"/>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12700" cap="flat" cmpd="sng" algn="ctr">
                      <a:solidFill>
                        <a:schemeClr val="bg1"/>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28575" cap="flat" cmpd="sng" algn="ctr">
                      <a:solidFill>
                        <a:schemeClr val="bg1"/>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73913880"/>
                  </a:ext>
                </a:extLst>
              </a:tr>
              <a:tr h="172297">
                <a:tc>
                  <a:txBody>
                    <a:bodyPr/>
                    <a:lstStyle/>
                    <a:p>
                      <a:endParaRPr lang="en-GB" sz="100"/>
                    </a:p>
                  </a:txBody>
                  <a:tcPr>
                    <a:lnL w="12700" cap="flat" cmpd="sng" algn="ctr">
                      <a:solidFill>
                        <a:schemeClr val="bg1"/>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28575" cap="flat" cmpd="sng" algn="ctr">
                      <a:solidFill>
                        <a:schemeClr val="bg1"/>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12700" cap="flat" cmpd="sng" algn="ctr">
                      <a:solidFill>
                        <a:schemeClr val="bg1"/>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28575" cap="flat" cmpd="sng" algn="ctr">
                      <a:solidFill>
                        <a:schemeClr val="bg1"/>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12700" cap="flat" cmpd="sng" algn="ctr">
                      <a:solidFill>
                        <a:schemeClr val="bg1"/>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28575" cap="flat" cmpd="sng" algn="ctr">
                      <a:solidFill>
                        <a:schemeClr val="bg1"/>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69778174"/>
                  </a:ext>
                </a:extLst>
              </a:tr>
            </a:tbl>
          </a:graphicData>
        </a:graphic>
      </p:graphicFrame>
      <p:grpSp>
        <p:nvGrpSpPr>
          <p:cNvPr id="64" name="Group 63">
            <a:extLst>
              <a:ext uri="{FF2B5EF4-FFF2-40B4-BE49-F238E27FC236}">
                <a16:creationId xmlns:a16="http://schemas.microsoft.com/office/drawing/2014/main" id="{F3F6324D-A7FF-33F0-8417-7D583FA03920}"/>
              </a:ext>
            </a:extLst>
          </p:cNvPr>
          <p:cNvGrpSpPr/>
          <p:nvPr/>
        </p:nvGrpSpPr>
        <p:grpSpPr>
          <a:xfrm>
            <a:off x="1304540" y="3543541"/>
            <a:ext cx="8188200" cy="123111"/>
            <a:chOff x="2000386" y="2978249"/>
            <a:chExt cx="7504342" cy="123111"/>
          </a:xfrm>
        </p:grpSpPr>
        <p:sp>
          <p:nvSpPr>
            <p:cNvPr id="6" name="TextBox 5">
              <a:extLst>
                <a:ext uri="{FF2B5EF4-FFF2-40B4-BE49-F238E27FC236}">
                  <a16:creationId xmlns:a16="http://schemas.microsoft.com/office/drawing/2014/main" id="{D087385D-7A27-DF35-6FB4-E5FD1C1DB000}"/>
                </a:ext>
              </a:extLst>
            </p:cNvPr>
            <p:cNvSpPr txBox="1"/>
            <p:nvPr/>
          </p:nvSpPr>
          <p:spPr>
            <a:xfrm>
              <a:off x="9185918"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2030</a:t>
              </a:r>
            </a:p>
          </p:txBody>
        </p:sp>
        <p:sp>
          <p:nvSpPr>
            <p:cNvPr id="7" name="TextBox 6">
              <a:extLst>
                <a:ext uri="{FF2B5EF4-FFF2-40B4-BE49-F238E27FC236}">
                  <a16:creationId xmlns:a16="http://schemas.microsoft.com/office/drawing/2014/main" id="{1C4345BF-D984-3C6E-B84C-82B42E26653F}"/>
                </a:ext>
              </a:extLst>
            </p:cNvPr>
            <p:cNvSpPr txBox="1"/>
            <p:nvPr/>
          </p:nvSpPr>
          <p:spPr>
            <a:xfrm>
              <a:off x="8925833"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2020</a:t>
              </a:r>
            </a:p>
          </p:txBody>
        </p:sp>
        <p:sp>
          <p:nvSpPr>
            <p:cNvPr id="11" name="TextBox 10">
              <a:extLst>
                <a:ext uri="{FF2B5EF4-FFF2-40B4-BE49-F238E27FC236}">
                  <a16:creationId xmlns:a16="http://schemas.microsoft.com/office/drawing/2014/main" id="{752CD069-DC74-71D9-BFE8-8D017C083901}"/>
                </a:ext>
              </a:extLst>
            </p:cNvPr>
            <p:cNvSpPr txBox="1"/>
            <p:nvPr/>
          </p:nvSpPr>
          <p:spPr>
            <a:xfrm>
              <a:off x="8674135"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2010</a:t>
              </a:r>
            </a:p>
          </p:txBody>
        </p:sp>
        <p:sp>
          <p:nvSpPr>
            <p:cNvPr id="12" name="TextBox 11">
              <a:extLst>
                <a:ext uri="{FF2B5EF4-FFF2-40B4-BE49-F238E27FC236}">
                  <a16:creationId xmlns:a16="http://schemas.microsoft.com/office/drawing/2014/main" id="{AA5BDBC6-F45E-7694-8702-F84263ADF047}"/>
                </a:ext>
              </a:extLst>
            </p:cNvPr>
            <p:cNvSpPr txBox="1"/>
            <p:nvPr/>
          </p:nvSpPr>
          <p:spPr>
            <a:xfrm>
              <a:off x="8414050"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2000</a:t>
              </a:r>
            </a:p>
          </p:txBody>
        </p:sp>
        <p:sp>
          <p:nvSpPr>
            <p:cNvPr id="14" name="TextBox 13">
              <a:extLst>
                <a:ext uri="{FF2B5EF4-FFF2-40B4-BE49-F238E27FC236}">
                  <a16:creationId xmlns:a16="http://schemas.microsoft.com/office/drawing/2014/main" id="{ADCF0E0B-8E39-DAAE-ABB3-2F6439A107A7}"/>
                </a:ext>
              </a:extLst>
            </p:cNvPr>
            <p:cNvSpPr txBox="1"/>
            <p:nvPr/>
          </p:nvSpPr>
          <p:spPr>
            <a:xfrm>
              <a:off x="8162352"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1990</a:t>
              </a:r>
            </a:p>
          </p:txBody>
        </p:sp>
        <p:sp>
          <p:nvSpPr>
            <p:cNvPr id="18" name="TextBox 17">
              <a:extLst>
                <a:ext uri="{FF2B5EF4-FFF2-40B4-BE49-F238E27FC236}">
                  <a16:creationId xmlns:a16="http://schemas.microsoft.com/office/drawing/2014/main" id="{63DC8145-41B1-439B-B32D-3659FF9E034B}"/>
                </a:ext>
              </a:extLst>
            </p:cNvPr>
            <p:cNvSpPr txBox="1"/>
            <p:nvPr/>
          </p:nvSpPr>
          <p:spPr>
            <a:xfrm>
              <a:off x="7902267"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1980</a:t>
              </a:r>
            </a:p>
          </p:txBody>
        </p:sp>
        <p:sp>
          <p:nvSpPr>
            <p:cNvPr id="19" name="TextBox 18">
              <a:extLst>
                <a:ext uri="{FF2B5EF4-FFF2-40B4-BE49-F238E27FC236}">
                  <a16:creationId xmlns:a16="http://schemas.microsoft.com/office/drawing/2014/main" id="{F5E462A9-09FB-6F91-822B-D8BB406634CF}"/>
                </a:ext>
              </a:extLst>
            </p:cNvPr>
            <p:cNvSpPr txBox="1"/>
            <p:nvPr/>
          </p:nvSpPr>
          <p:spPr>
            <a:xfrm>
              <a:off x="7650569"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1970</a:t>
              </a:r>
            </a:p>
          </p:txBody>
        </p:sp>
        <p:sp>
          <p:nvSpPr>
            <p:cNvPr id="23" name="TextBox 22">
              <a:extLst>
                <a:ext uri="{FF2B5EF4-FFF2-40B4-BE49-F238E27FC236}">
                  <a16:creationId xmlns:a16="http://schemas.microsoft.com/office/drawing/2014/main" id="{F277D4D8-5DD2-A9C8-9210-C18B4EC98FEE}"/>
                </a:ext>
              </a:extLst>
            </p:cNvPr>
            <p:cNvSpPr txBox="1"/>
            <p:nvPr/>
          </p:nvSpPr>
          <p:spPr>
            <a:xfrm>
              <a:off x="7390484"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1960</a:t>
              </a:r>
            </a:p>
          </p:txBody>
        </p:sp>
        <p:sp>
          <p:nvSpPr>
            <p:cNvPr id="24" name="TextBox 23">
              <a:extLst>
                <a:ext uri="{FF2B5EF4-FFF2-40B4-BE49-F238E27FC236}">
                  <a16:creationId xmlns:a16="http://schemas.microsoft.com/office/drawing/2014/main" id="{F5236532-4DDB-86ED-2B63-15889038DBF7}"/>
                </a:ext>
              </a:extLst>
            </p:cNvPr>
            <p:cNvSpPr txBox="1"/>
            <p:nvPr/>
          </p:nvSpPr>
          <p:spPr>
            <a:xfrm>
              <a:off x="7130208"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1950</a:t>
              </a:r>
            </a:p>
          </p:txBody>
        </p:sp>
        <p:sp>
          <p:nvSpPr>
            <p:cNvPr id="27" name="TextBox 26">
              <a:extLst>
                <a:ext uri="{FF2B5EF4-FFF2-40B4-BE49-F238E27FC236}">
                  <a16:creationId xmlns:a16="http://schemas.microsoft.com/office/drawing/2014/main" id="{8CB88A49-E839-AD3F-4E36-15847DA178E3}"/>
                </a:ext>
              </a:extLst>
            </p:cNvPr>
            <p:cNvSpPr txBox="1"/>
            <p:nvPr/>
          </p:nvSpPr>
          <p:spPr>
            <a:xfrm>
              <a:off x="6870123"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1940</a:t>
              </a:r>
            </a:p>
          </p:txBody>
        </p:sp>
        <p:sp>
          <p:nvSpPr>
            <p:cNvPr id="30" name="TextBox 29">
              <a:extLst>
                <a:ext uri="{FF2B5EF4-FFF2-40B4-BE49-F238E27FC236}">
                  <a16:creationId xmlns:a16="http://schemas.microsoft.com/office/drawing/2014/main" id="{31FDCADD-BE91-A954-36FA-D9B898070E54}"/>
                </a:ext>
              </a:extLst>
            </p:cNvPr>
            <p:cNvSpPr txBox="1"/>
            <p:nvPr/>
          </p:nvSpPr>
          <p:spPr>
            <a:xfrm>
              <a:off x="6618425"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1930</a:t>
              </a:r>
            </a:p>
          </p:txBody>
        </p:sp>
        <p:sp>
          <p:nvSpPr>
            <p:cNvPr id="31" name="TextBox 30">
              <a:extLst>
                <a:ext uri="{FF2B5EF4-FFF2-40B4-BE49-F238E27FC236}">
                  <a16:creationId xmlns:a16="http://schemas.microsoft.com/office/drawing/2014/main" id="{A392E8FD-102D-40AB-4EB3-17F3EFD18133}"/>
                </a:ext>
              </a:extLst>
            </p:cNvPr>
            <p:cNvSpPr txBox="1"/>
            <p:nvPr/>
          </p:nvSpPr>
          <p:spPr>
            <a:xfrm>
              <a:off x="6358340"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1920</a:t>
              </a:r>
            </a:p>
          </p:txBody>
        </p:sp>
        <p:sp>
          <p:nvSpPr>
            <p:cNvPr id="32" name="TextBox 31">
              <a:extLst>
                <a:ext uri="{FF2B5EF4-FFF2-40B4-BE49-F238E27FC236}">
                  <a16:creationId xmlns:a16="http://schemas.microsoft.com/office/drawing/2014/main" id="{3DE00B0D-98DB-4479-0695-C846159183F0}"/>
                </a:ext>
              </a:extLst>
            </p:cNvPr>
            <p:cNvSpPr txBox="1"/>
            <p:nvPr/>
          </p:nvSpPr>
          <p:spPr>
            <a:xfrm>
              <a:off x="6106642"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1910</a:t>
              </a:r>
            </a:p>
          </p:txBody>
        </p:sp>
        <p:sp>
          <p:nvSpPr>
            <p:cNvPr id="35" name="TextBox 34">
              <a:extLst>
                <a:ext uri="{FF2B5EF4-FFF2-40B4-BE49-F238E27FC236}">
                  <a16:creationId xmlns:a16="http://schemas.microsoft.com/office/drawing/2014/main" id="{98F5FDF1-C2DC-2100-DC9C-5ABA30BB5F7E}"/>
                </a:ext>
              </a:extLst>
            </p:cNvPr>
            <p:cNvSpPr txBox="1"/>
            <p:nvPr/>
          </p:nvSpPr>
          <p:spPr>
            <a:xfrm>
              <a:off x="5846557"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1900</a:t>
              </a:r>
            </a:p>
          </p:txBody>
        </p:sp>
        <p:sp>
          <p:nvSpPr>
            <p:cNvPr id="36" name="TextBox 35">
              <a:extLst>
                <a:ext uri="{FF2B5EF4-FFF2-40B4-BE49-F238E27FC236}">
                  <a16:creationId xmlns:a16="http://schemas.microsoft.com/office/drawing/2014/main" id="{F8164CE2-3C41-E68A-A225-959EC1568A5C}"/>
                </a:ext>
              </a:extLst>
            </p:cNvPr>
            <p:cNvSpPr txBox="1"/>
            <p:nvPr/>
          </p:nvSpPr>
          <p:spPr>
            <a:xfrm>
              <a:off x="5594859"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1890</a:t>
              </a:r>
            </a:p>
          </p:txBody>
        </p:sp>
        <p:sp>
          <p:nvSpPr>
            <p:cNvPr id="37" name="TextBox 36">
              <a:extLst>
                <a:ext uri="{FF2B5EF4-FFF2-40B4-BE49-F238E27FC236}">
                  <a16:creationId xmlns:a16="http://schemas.microsoft.com/office/drawing/2014/main" id="{EBC1E8EC-E839-65BA-9343-E20B782DA22B}"/>
                </a:ext>
              </a:extLst>
            </p:cNvPr>
            <p:cNvSpPr txBox="1"/>
            <p:nvPr/>
          </p:nvSpPr>
          <p:spPr>
            <a:xfrm>
              <a:off x="2000386"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1750</a:t>
              </a:r>
            </a:p>
          </p:txBody>
        </p:sp>
        <p:sp>
          <p:nvSpPr>
            <p:cNvPr id="40" name="TextBox 39">
              <a:extLst>
                <a:ext uri="{FF2B5EF4-FFF2-40B4-BE49-F238E27FC236}">
                  <a16:creationId xmlns:a16="http://schemas.microsoft.com/office/drawing/2014/main" id="{A6AD6A37-D2B3-3480-C6FA-23F3E7392587}"/>
                </a:ext>
              </a:extLst>
            </p:cNvPr>
            <p:cNvSpPr txBox="1"/>
            <p:nvPr/>
          </p:nvSpPr>
          <p:spPr>
            <a:xfrm>
              <a:off x="5335116"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1880</a:t>
              </a:r>
            </a:p>
          </p:txBody>
        </p:sp>
        <p:sp>
          <p:nvSpPr>
            <p:cNvPr id="41" name="TextBox 40">
              <a:extLst>
                <a:ext uri="{FF2B5EF4-FFF2-40B4-BE49-F238E27FC236}">
                  <a16:creationId xmlns:a16="http://schemas.microsoft.com/office/drawing/2014/main" id="{15A35166-898B-AFA0-BBFC-D8997C260983}"/>
                </a:ext>
              </a:extLst>
            </p:cNvPr>
            <p:cNvSpPr txBox="1"/>
            <p:nvPr/>
          </p:nvSpPr>
          <p:spPr>
            <a:xfrm>
              <a:off x="5075031"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1870</a:t>
              </a:r>
            </a:p>
          </p:txBody>
        </p:sp>
        <p:sp>
          <p:nvSpPr>
            <p:cNvPr id="43" name="TextBox 42">
              <a:extLst>
                <a:ext uri="{FF2B5EF4-FFF2-40B4-BE49-F238E27FC236}">
                  <a16:creationId xmlns:a16="http://schemas.microsoft.com/office/drawing/2014/main" id="{74D22D52-727C-4971-C535-3909CC230AE4}"/>
                </a:ext>
              </a:extLst>
            </p:cNvPr>
            <p:cNvSpPr txBox="1"/>
            <p:nvPr/>
          </p:nvSpPr>
          <p:spPr>
            <a:xfrm>
              <a:off x="4823333"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1860</a:t>
              </a:r>
            </a:p>
          </p:txBody>
        </p:sp>
        <p:sp>
          <p:nvSpPr>
            <p:cNvPr id="45" name="TextBox 44">
              <a:extLst>
                <a:ext uri="{FF2B5EF4-FFF2-40B4-BE49-F238E27FC236}">
                  <a16:creationId xmlns:a16="http://schemas.microsoft.com/office/drawing/2014/main" id="{C768E49D-4762-959F-7579-292808B7ACCF}"/>
                </a:ext>
              </a:extLst>
            </p:cNvPr>
            <p:cNvSpPr txBox="1"/>
            <p:nvPr/>
          </p:nvSpPr>
          <p:spPr>
            <a:xfrm>
              <a:off x="4563248"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1850</a:t>
              </a:r>
            </a:p>
          </p:txBody>
        </p:sp>
        <p:sp>
          <p:nvSpPr>
            <p:cNvPr id="47" name="TextBox 46">
              <a:extLst>
                <a:ext uri="{FF2B5EF4-FFF2-40B4-BE49-F238E27FC236}">
                  <a16:creationId xmlns:a16="http://schemas.microsoft.com/office/drawing/2014/main" id="{9D168D9A-3E0B-CAFE-C942-B996D5A72048}"/>
                </a:ext>
              </a:extLst>
            </p:cNvPr>
            <p:cNvSpPr txBox="1"/>
            <p:nvPr/>
          </p:nvSpPr>
          <p:spPr>
            <a:xfrm>
              <a:off x="4311550"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1840</a:t>
              </a:r>
            </a:p>
          </p:txBody>
        </p:sp>
        <p:sp>
          <p:nvSpPr>
            <p:cNvPr id="50" name="TextBox 49">
              <a:extLst>
                <a:ext uri="{FF2B5EF4-FFF2-40B4-BE49-F238E27FC236}">
                  <a16:creationId xmlns:a16="http://schemas.microsoft.com/office/drawing/2014/main" id="{2F80FC5C-16EA-2DEA-9DE6-654433A74639}"/>
                </a:ext>
              </a:extLst>
            </p:cNvPr>
            <p:cNvSpPr txBox="1"/>
            <p:nvPr/>
          </p:nvSpPr>
          <p:spPr>
            <a:xfrm>
              <a:off x="4051465"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1830</a:t>
              </a:r>
            </a:p>
          </p:txBody>
        </p:sp>
        <p:sp>
          <p:nvSpPr>
            <p:cNvPr id="54" name="TextBox 53">
              <a:extLst>
                <a:ext uri="{FF2B5EF4-FFF2-40B4-BE49-F238E27FC236}">
                  <a16:creationId xmlns:a16="http://schemas.microsoft.com/office/drawing/2014/main" id="{A32C5D29-A526-A2EF-B02C-13386567ED07}"/>
                </a:ext>
              </a:extLst>
            </p:cNvPr>
            <p:cNvSpPr txBox="1"/>
            <p:nvPr/>
          </p:nvSpPr>
          <p:spPr>
            <a:xfrm>
              <a:off x="3799767"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1820</a:t>
              </a:r>
            </a:p>
          </p:txBody>
        </p:sp>
        <p:sp>
          <p:nvSpPr>
            <p:cNvPr id="55" name="TextBox 54">
              <a:extLst>
                <a:ext uri="{FF2B5EF4-FFF2-40B4-BE49-F238E27FC236}">
                  <a16:creationId xmlns:a16="http://schemas.microsoft.com/office/drawing/2014/main" id="{D4AEC5FB-E110-597C-5A75-3FCABD0C0171}"/>
                </a:ext>
              </a:extLst>
            </p:cNvPr>
            <p:cNvSpPr txBox="1"/>
            <p:nvPr/>
          </p:nvSpPr>
          <p:spPr>
            <a:xfrm>
              <a:off x="3539682"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1810</a:t>
              </a:r>
            </a:p>
          </p:txBody>
        </p:sp>
        <p:sp>
          <p:nvSpPr>
            <p:cNvPr id="56" name="TextBox 55">
              <a:extLst>
                <a:ext uri="{FF2B5EF4-FFF2-40B4-BE49-F238E27FC236}">
                  <a16:creationId xmlns:a16="http://schemas.microsoft.com/office/drawing/2014/main" id="{16DE5DDB-7A24-1D6C-F9E8-51E7DD7B0B3A}"/>
                </a:ext>
              </a:extLst>
            </p:cNvPr>
            <p:cNvSpPr txBox="1"/>
            <p:nvPr/>
          </p:nvSpPr>
          <p:spPr>
            <a:xfrm>
              <a:off x="3279406"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1800</a:t>
              </a:r>
            </a:p>
          </p:txBody>
        </p:sp>
        <p:sp>
          <p:nvSpPr>
            <p:cNvPr id="57" name="TextBox 56">
              <a:extLst>
                <a:ext uri="{FF2B5EF4-FFF2-40B4-BE49-F238E27FC236}">
                  <a16:creationId xmlns:a16="http://schemas.microsoft.com/office/drawing/2014/main" id="{8505BB57-B14B-69FB-3198-5D899D6727FB}"/>
                </a:ext>
              </a:extLst>
            </p:cNvPr>
            <p:cNvSpPr txBox="1"/>
            <p:nvPr/>
          </p:nvSpPr>
          <p:spPr>
            <a:xfrm>
              <a:off x="3019321"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1790</a:t>
              </a:r>
            </a:p>
          </p:txBody>
        </p:sp>
        <p:sp>
          <p:nvSpPr>
            <p:cNvPr id="58" name="TextBox 57">
              <a:extLst>
                <a:ext uri="{FF2B5EF4-FFF2-40B4-BE49-F238E27FC236}">
                  <a16:creationId xmlns:a16="http://schemas.microsoft.com/office/drawing/2014/main" id="{58F39A47-83CF-5AB7-3FC2-0773E2E54919}"/>
                </a:ext>
              </a:extLst>
            </p:cNvPr>
            <p:cNvSpPr txBox="1"/>
            <p:nvPr/>
          </p:nvSpPr>
          <p:spPr>
            <a:xfrm>
              <a:off x="2767623"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1780</a:t>
              </a:r>
            </a:p>
          </p:txBody>
        </p:sp>
        <p:sp>
          <p:nvSpPr>
            <p:cNvPr id="59" name="TextBox 58">
              <a:extLst>
                <a:ext uri="{FF2B5EF4-FFF2-40B4-BE49-F238E27FC236}">
                  <a16:creationId xmlns:a16="http://schemas.microsoft.com/office/drawing/2014/main" id="{18C7482F-BB62-30B1-77DF-D977E9B834AE}"/>
                </a:ext>
              </a:extLst>
            </p:cNvPr>
            <p:cNvSpPr txBox="1"/>
            <p:nvPr/>
          </p:nvSpPr>
          <p:spPr>
            <a:xfrm>
              <a:off x="2507538"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1770</a:t>
              </a:r>
            </a:p>
          </p:txBody>
        </p:sp>
        <p:sp>
          <p:nvSpPr>
            <p:cNvPr id="60" name="TextBox 59">
              <a:extLst>
                <a:ext uri="{FF2B5EF4-FFF2-40B4-BE49-F238E27FC236}">
                  <a16:creationId xmlns:a16="http://schemas.microsoft.com/office/drawing/2014/main" id="{E5C4B45A-3FB6-616E-7147-BD4719A755F9}"/>
                </a:ext>
              </a:extLst>
            </p:cNvPr>
            <p:cNvSpPr txBox="1"/>
            <p:nvPr/>
          </p:nvSpPr>
          <p:spPr>
            <a:xfrm>
              <a:off x="2255840" y="2978249"/>
              <a:ext cx="318810"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1760</a:t>
              </a:r>
            </a:p>
          </p:txBody>
        </p:sp>
      </p:grpSp>
      <p:graphicFrame>
        <p:nvGraphicFramePr>
          <p:cNvPr id="65" name="Table 5">
            <a:extLst>
              <a:ext uri="{FF2B5EF4-FFF2-40B4-BE49-F238E27FC236}">
                <a16:creationId xmlns:a16="http://schemas.microsoft.com/office/drawing/2014/main" id="{25507B19-A220-FDC3-E844-27E1A01443A4}"/>
              </a:ext>
            </a:extLst>
          </p:cNvPr>
          <p:cNvGraphicFramePr>
            <a:graphicFrameLocks noGrp="1"/>
          </p:cNvGraphicFramePr>
          <p:nvPr>
            <p:extLst>
              <p:ext uri="{D42A27DB-BD31-4B8C-83A1-F6EECF244321}">
                <p14:modId xmlns:p14="http://schemas.microsoft.com/office/powerpoint/2010/main" val="2811215903"/>
              </p:ext>
            </p:extLst>
          </p:nvPr>
        </p:nvGraphicFramePr>
        <p:xfrm>
          <a:off x="203201" y="3204111"/>
          <a:ext cx="838521" cy="344594"/>
        </p:xfrm>
        <a:graphic>
          <a:graphicData uri="http://schemas.openxmlformats.org/drawingml/2006/table">
            <a:tbl>
              <a:tblPr firstRow="1" bandRow="1">
                <a:tableStyleId>{5C22544A-7EE6-4342-B048-85BDC9FD1C3A}</a:tableStyleId>
              </a:tblPr>
              <a:tblGrid>
                <a:gridCol w="279507">
                  <a:extLst>
                    <a:ext uri="{9D8B030D-6E8A-4147-A177-3AD203B41FA5}">
                      <a16:colId xmlns:a16="http://schemas.microsoft.com/office/drawing/2014/main" val="378601737"/>
                    </a:ext>
                  </a:extLst>
                </a:gridCol>
                <a:gridCol w="279507">
                  <a:extLst>
                    <a:ext uri="{9D8B030D-6E8A-4147-A177-3AD203B41FA5}">
                      <a16:colId xmlns:a16="http://schemas.microsoft.com/office/drawing/2014/main" val="2757898163"/>
                    </a:ext>
                  </a:extLst>
                </a:gridCol>
                <a:gridCol w="279507">
                  <a:extLst>
                    <a:ext uri="{9D8B030D-6E8A-4147-A177-3AD203B41FA5}">
                      <a16:colId xmlns:a16="http://schemas.microsoft.com/office/drawing/2014/main" val="3331207199"/>
                    </a:ext>
                  </a:extLst>
                </a:gridCol>
              </a:tblGrid>
              <a:tr h="172297">
                <a:tc>
                  <a:txBody>
                    <a:bodyPr/>
                    <a:lstStyle/>
                    <a:p>
                      <a:endParaRPr lang="en-GB" sz="100"/>
                    </a:p>
                  </a:txBody>
                  <a:tcPr>
                    <a:lnL w="6350" cap="flat" cmpd="sng" algn="ctr">
                      <a:solidFill>
                        <a:schemeClr val="bg2"/>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28575" cap="flat" cmpd="sng" algn="ctr">
                      <a:solidFill>
                        <a:schemeClr val="bg1"/>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73913880"/>
                  </a:ext>
                </a:extLst>
              </a:tr>
              <a:tr h="172297">
                <a:tc>
                  <a:txBody>
                    <a:bodyPr/>
                    <a:lstStyle/>
                    <a:p>
                      <a:endParaRPr lang="en-GB" sz="100"/>
                    </a:p>
                  </a:txBody>
                  <a:tcPr>
                    <a:lnL w="6350" cap="flat" cmpd="sng" algn="ctr">
                      <a:solidFill>
                        <a:schemeClr val="bg2"/>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28575" cap="flat" cmpd="sng" algn="ctr">
                      <a:solidFill>
                        <a:schemeClr val="bg1"/>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
                    </a:p>
                  </a:txBody>
                  <a:tcP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69778174"/>
                  </a:ext>
                </a:extLst>
              </a:tr>
            </a:tbl>
          </a:graphicData>
        </a:graphic>
      </p:graphicFrame>
      <p:cxnSp>
        <p:nvCxnSpPr>
          <p:cNvPr id="67" name="Straight Connector 66">
            <a:extLst>
              <a:ext uri="{FF2B5EF4-FFF2-40B4-BE49-F238E27FC236}">
                <a16:creationId xmlns:a16="http://schemas.microsoft.com/office/drawing/2014/main" id="{52B25B7D-CA53-FB47-1530-BCD856543CC9}"/>
              </a:ext>
            </a:extLst>
          </p:cNvPr>
          <p:cNvCxnSpPr>
            <a:cxnSpLocks/>
            <a:stCxn id="65" idx="3"/>
            <a:endCxn id="4" idx="1"/>
          </p:cNvCxnSpPr>
          <p:nvPr/>
        </p:nvCxnSpPr>
        <p:spPr>
          <a:xfrm>
            <a:off x="1041722" y="3376408"/>
            <a:ext cx="444178" cy="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grpSp>
        <p:nvGrpSpPr>
          <p:cNvPr id="73" name="Group 72">
            <a:extLst>
              <a:ext uri="{FF2B5EF4-FFF2-40B4-BE49-F238E27FC236}">
                <a16:creationId xmlns:a16="http://schemas.microsoft.com/office/drawing/2014/main" id="{9FCE6487-9C5D-EF3F-9012-1D4D93033FE7}"/>
              </a:ext>
            </a:extLst>
          </p:cNvPr>
          <p:cNvGrpSpPr/>
          <p:nvPr/>
        </p:nvGrpSpPr>
        <p:grpSpPr>
          <a:xfrm>
            <a:off x="31721" y="3543541"/>
            <a:ext cx="1182968" cy="123111"/>
            <a:chOff x="31721" y="2973090"/>
            <a:chExt cx="1182968" cy="123111"/>
          </a:xfrm>
        </p:grpSpPr>
        <p:sp>
          <p:nvSpPr>
            <p:cNvPr id="69" name="TextBox 68">
              <a:extLst>
                <a:ext uri="{FF2B5EF4-FFF2-40B4-BE49-F238E27FC236}">
                  <a16:creationId xmlns:a16="http://schemas.microsoft.com/office/drawing/2014/main" id="{AC9BD0C6-AF02-A62D-40A1-E6FE9197227B}"/>
                </a:ext>
              </a:extLst>
            </p:cNvPr>
            <p:cNvSpPr txBox="1"/>
            <p:nvPr/>
          </p:nvSpPr>
          <p:spPr>
            <a:xfrm>
              <a:off x="866826" y="2973090"/>
              <a:ext cx="347863"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1520</a:t>
              </a:r>
            </a:p>
          </p:txBody>
        </p:sp>
        <p:sp>
          <p:nvSpPr>
            <p:cNvPr id="70" name="TextBox 69">
              <a:extLst>
                <a:ext uri="{FF2B5EF4-FFF2-40B4-BE49-F238E27FC236}">
                  <a16:creationId xmlns:a16="http://schemas.microsoft.com/office/drawing/2014/main" id="{F09EB5DA-6B86-B5FC-27E8-508683F329D5}"/>
                </a:ext>
              </a:extLst>
            </p:cNvPr>
            <p:cNvSpPr txBox="1"/>
            <p:nvPr/>
          </p:nvSpPr>
          <p:spPr>
            <a:xfrm>
              <a:off x="580443" y="2973090"/>
              <a:ext cx="347863"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1520</a:t>
              </a:r>
            </a:p>
          </p:txBody>
        </p:sp>
        <p:sp>
          <p:nvSpPr>
            <p:cNvPr id="71" name="TextBox 70">
              <a:extLst>
                <a:ext uri="{FF2B5EF4-FFF2-40B4-BE49-F238E27FC236}">
                  <a16:creationId xmlns:a16="http://schemas.microsoft.com/office/drawing/2014/main" id="{06AC932B-F5BF-6C01-FCD2-5BC523041CCC}"/>
                </a:ext>
              </a:extLst>
            </p:cNvPr>
            <p:cNvSpPr txBox="1"/>
            <p:nvPr/>
          </p:nvSpPr>
          <p:spPr>
            <a:xfrm>
              <a:off x="308405" y="2973090"/>
              <a:ext cx="347863"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1500</a:t>
              </a:r>
            </a:p>
          </p:txBody>
        </p:sp>
        <p:sp>
          <p:nvSpPr>
            <p:cNvPr id="72" name="TextBox 71">
              <a:extLst>
                <a:ext uri="{FF2B5EF4-FFF2-40B4-BE49-F238E27FC236}">
                  <a16:creationId xmlns:a16="http://schemas.microsoft.com/office/drawing/2014/main" id="{42C9AB1F-11F5-960E-50AB-B705F3BBBE41}"/>
                </a:ext>
              </a:extLst>
            </p:cNvPr>
            <p:cNvSpPr txBox="1"/>
            <p:nvPr/>
          </p:nvSpPr>
          <p:spPr>
            <a:xfrm>
              <a:off x="31721" y="2973090"/>
              <a:ext cx="347863" cy="123111"/>
            </a:xfrm>
            <a:prstGeom prst="rect">
              <a:avLst/>
            </a:prstGeom>
            <a:noFill/>
          </p:spPr>
          <p:txBody>
            <a:bodyPr wrap="square" lIns="0" tIns="0" rIns="0" bIns="0" rtlCol="0">
              <a:spAutoFit/>
            </a:bodyPr>
            <a:lstStyle/>
            <a:p>
              <a:pPr algn="ctr">
                <a:spcAft>
                  <a:spcPts val="600"/>
                </a:spcAft>
              </a:pPr>
              <a:r>
                <a:rPr lang="en-GB" sz="800">
                  <a:solidFill>
                    <a:schemeClr val="bg1"/>
                  </a:solidFill>
                  <a:latin typeface="Roboto" panose="02000000000000000000" pitchFamily="2" charset="0"/>
                  <a:ea typeface="Roboto" panose="02000000000000000000" pitchFamily="2" charset="0"/>
                  <a:cs typeface="Roboto" panose="02000000000000000000" pitchFamily="2" charset="0"/>
                </a:rPr>
                <a:t>1490</a:t>
              </a:r>
            </a:p>
          </p:txBody>
        </p:sp>
      </p:grpSp>
      <p:cxnSp>
        <p:nvCxnSpPr>
          <p:cNvPr id="75" name="Straight Arrow Connector 74">
            <a:extLst>
              <a:ext uri="{FF2B5EF4-FFF2-40B4-BE49-F238E27FC236}">
                <a16:creationId xmlns:a16="http://schemas.microsoft.com/office/drawing/2014/main" id="{30685524-EF60-DBA5-2545-8751700D1D0E}"/>
              </a:ext>
            </a:extLst>
          </p:cNvPr>
          <p:cNvCxnSpPr>
            <a:cxnSpLocks/>
          </p:cNvCxnSpPr>
          <p:nvPr/>
        </p:nvCxnSpPr>
        <p:spPr>
          <a:xfrm>
            <a:off x="1477511" y="2592198"/>
            <a:ext cx="0" cy="545285"/>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CBED74AB-A638-8221-C757-A568AE009817}"/>
              </a:ext>
            </a:extLst>
          </p:cNvPr>
          <p:cNvCxnSpPr>
            <a:cxnSpLocks/>
          </p:cNvCxnSpPr>
          <p:nvPr/>
        </p:nvCxnSpPr>
        <p:spPr>
          <a:xfrm>
            <a:off x="3441933" y="2592198"/>
            <a:ext cx="0" cy="545285"/>
          </a:xfrm>
          <a:prstGeom prst="straightConnector1">
            <a:avLst/>
          </a:prstGeom>
          <a:ln w="285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381D56B9-AD63-6336-0CA7-DAE331BDA6AA}"/>
              </a:ext>
            </a:extLst>
          </p:cNvPr>
          <p:cNvCxnSpPr>
            <a:cxnSpLocks/>
          </p:cNvCxnSpPr>
          <p:nvPr/>
        </p:nvCxnSpPr>
        <p:spPr>
          <a:xfrm>
            <a:off x="5121129" y="2592198"/>
            <a:ext cx="0" cy="545285"/>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FC0FF2B3-6F69-2D78-DF73-3717A752D16D}"/>
              </a:ext>
            </a:extLst>
          </p:cNvPr>
          <p:cNvCxnSpPr>
            <a:cxnSpLocks/>
          </p:cNvCxnSpPr>
          <p:nvPr/>
        </p:nvCxnSpPr>
        <p:spPr>
          <a:xfrm>
            <a:off x="5954435" y="2084727"/>
            <a:ext cx="0" cy="1052756"/>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4F6EED49-5428-1A12-F1BF-F760A7CE6C23}"/>
              </a:ext>
            </a:extLst>
          </p:cNvPr>
          <p:cNvCxnSpPr>
            <a:cxnSpLocks/>
          </p:cNvCxnSpPr>
          <p:nvPr/>
        </p:nvCxnSpPr>
        <p:spPr>
          <a:xfrm>
            <a:off x="6787742" y="2592198"/>
            <a:ext cx="0" cy="545285"/>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78F61CAD-EEFD-6481-1BAD-0EC22450A99D}"/>
              </a:ext>
            </a:extLst>
          </p:cNvPr>
          <p:cNvCxnSpPr>
            <a:cxnSpLocks/>
          </p:cNvCxnSpPr>
          <p:nvPr/>
        </p:nvCxnSpPr>
        <p:spPr>
          <a:xfrm>
            <a:off x="7349804" y="2084727"/>
            <a:ext cx="0" cy="1052756"/>
          </a:xfrm>
          <a:prstGeom prst="straightConnector1">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D5DAF5E3-E28D-2617-A655-5F0022594159}"/>
              </a:ext>
            </a:extLst>
          </p:cNvPr>
          <p:cNvCxnSpPr>
            <a:cxnSpLocks/>
          </p:cNvCxnSpPr>
          <p:nvPr/>
        </p:nvCxnSpPr>
        <p:spPr>
          <a:xfrm>
            <a:off x="7912827" y="2592198"/>
            <a:ext cx="0" cy="545285"/>
          </a:xfrm>
          <a:prstGeom prst="straightConnector1">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E3D5EB02-529C-465C-9F98-F88C6AD5A148}"/>
              </a:ext>
            </a:extLst>
          </p:cNvPr>
          <p:cNvCxnSpPr>
            <a:cxnSpLocks/>
          </p:cNvCxnSpPr>
          <p:nvPr/>
        </p:nvCxnSpPr>
        <p:spPr>
          <a:xfrm flipH="1" flipV="1">
            <a:off x="482336" y="3750542"/>
            <a:ext cx="0" cy="545285"/>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EEE20A51-E541-7469-1E76-47DE42D5F2EB}"/>
              </a:ext>
            </a:extLst>
          </p:cNvPr>
          <p:cNvSpPr txBox="1"/>
          <p:nvPr/>
        </p:nvSpPr>
        <p:spPr>
          <a:xfrm>
            <a:off x="-19560" y="4267453"/>
            <a:ext cx="2120633" cy="707886"/>
          </a:xfrm>
          <a:prstGeom prst="rect">
            <a:avLst/>
          </a:prstGeom>
          <a:noFill/>
        </p:spPr>
        <p:txBody>
          <a:bodyPr wrap="square" rtlCol="0">
            <a:spAutoFit/>
          </a:bodyPr>
          <a:lstStyle/>
          <a:p>
            <a:pPr algn="ctr">
              <a:spcAft>
                <a:spcPts val="600"/>
              </a:spcAft>
            </a:pPr>
            <a:r>
              <a:rPr lang="en-GB" sz="1000" b="1">
                <a:solidFill>
                  <a:schemeClr val="accent5"/>
                </a:solidFill>
                <a:latin typeface="Roboto" panose="02000000000000000000" pitchFamily="2" charset="0"/>
                <a:ea typeface="Roboto" panose="02000000000000000000" pitchFamily="2" charset="0"/>
                <a:cs typeface="Roboto" panose="02000000000000000000" pitchFamily="2" charset="0"/>
              </a:rPr>
              <a:t>Leonardo</a:t>
            </a: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 (1470s-1500s) – Y1</a:t>
            </a:r>
          </a:p>
          <a:p>
            <a:pPr algn="ctr">
              <a:spcAft>
                <a:spcPts val="600"/>
              </a:spcAft>
            </a:pPr>
            <a:r>
              <a:rPr lang="en-GB" sz="1000" b="1">
                <a:solidFill>
                  <a:schemeClr val="accent5"/>
                </a:solidFill>
                <a:latin typeface="Roboto" panose="02000000000000000000" pitchFamily="2" charset="0"/>
                <a:ea typeface="Roboto" panose="02000000000000000000" pitchFamily="2" charset="0"/>
                <a:cs typeface="Roboto" panose="02000000000000000000" pitchFamily="2" charset="0"/>
              </a:rPr>
              <a:t>Raphael</a:t>
            </a: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 (1500s-1520) – Y3</a:t>
            </a:r>
          </a:p>
          <a:p>
            <a:pPr algn="ctr">
              <a:spcAft>
                <a:spcPts val="600"/>
              </a:spcAft>
            </a:pPr>
            <a:r>
              <a:rPr lang="en-GB" sz="1000" b="1">
                <a:solidFill>
                  <a:schemeClr val="accent5"/>
                </a:solidFill>
                <a:latin typeface="Roboto" panose="02000000000000000000" pitchFamily="2" charset="0"/>
                <a:ea typeface="Roboto" panose="02000000000000000000" pitchFamily="2" charset="0"/>
                <a:cs typeface="Roboto" panose="02000000000000000000" pitchFamily="2" charset="0"/>
              </a:rPr>
              <a:t>Michelangelo</a:t>
            </a: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 (1500s-40s) – Y5</a:t>
            </a:r>
          </a:p>
        </p:txBody>
      </p:sp>
      <p:sp>
        <p:nvSpPr>
          <p:cNvPr id="89" name="TextBox 88">
            <a:extLst>
              <a:ext uri="{FF2B5EF4-FFF2-40B4-BE49-F238E27FC236}">
                <a16:creationId xmlns:a16="http://schemas.microsoft.com/office/drawing/2014/main" id="{DBEA4748-049E-7804-54B1-36CFBCB8713F}"/>
              </a:ext>
            </a:extLst>
          </p:cNvPr>
          <p:cNvSpPr txBox="1"/>
          <p:nvPr/>
        </p:nvSpPr>
        <p:spPr>
          <a:xfrm>
            <a:off x="864266" y="2182920"/>
            <a:ext cx="1341505" cy="400110"/>
          </a:xfrm>
          <a:prstGeom prst="rect">
            <a:avLst/>
          </a:prstGeom>
          <a:noFill/>
        </p:spPr>
        <p:txBody>
          <a:bodyPr wrap="square" rtlCol="0">
            <a:spAutoFit/>
          </a:bodyPr>
          <a:lstStyle/>
          <a:p>
            <a:pPr algn="ctr"/>
            <a:r>
              <a:rPr lang="en-GB" sz="1000" b="1">
                <a:solidFill>
                  <a:schemeClr val="accent2"/>
                </a:solidFill>
                <a:latin typeface="Roboto" panose="02000000000000000000" pitchFamily="2" charset="0"/>
                <a:ea typeface="Roboto" panose="02000000000000000000" pitchFamily="2" charset="0"/>
                <a:cs typeface="Roboto" panose="02000000000000000000" pitchFamily="2" charset="0"/>
              </a:rPr>
              <a:t>Rousseau</a:t>
            </a:r>
          </a:p>
          <a:p>
            <a:pPr algn="ct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(1750-1780s) – Y4</a:t>
            </a:r>
          </a:p>
        </p:txBody>
      </p:sp>
      <p:sp>
        <p:nvSpPr>
          <p:cNvPr id="90" name="TextBox 89">
            <a:extLst>
              <a:ext uri="{FF2B5EF4-FFF2-40B4-BE49-F238E27FC236}">
                <a16:creationId xmlns:a16="http://schemas.microsoft.com/office/drawing/2014/main" id="{F3B07A68-B976-8770-6820-A0B3407C34E3}"/>
              </a:ext>
            </a:extLst>
          </p:cNvPr>
          <p:cNvSpPr txBox="1"/>
          <p:nvPr/>
        </p:nvSpPr>
        <p:spPr>
          <a:xfrm>
            <a:off x="2771074" y="2182920"/>
            <a:ext cx="1341505" cy="400110"/>
          </a:xfrm>
          <a:prstGeom prst="rect">
            <a:avLst/>
          </a:prstGeom>
          <a:noFill/>
        </p:spPr>
        <p:txBody>
          <a:bodyPr wrap="square" rtlCol="0">
            <a:spAutoFit/>
          </a:bodyPr>
          <a:lstStyle/>
          <a:p>
            <a:pPr algn="ctr"/>
            <a:r>
              <a:rPr lang="en-GB" sz="1000" b="1">
                <a:solidFill>
                  <a:schemeClr val="bg2"/>
                </a:solidFill>
                <a:latin typeface="Roboto" panose="02000000000000000000" pitchFamily="2" charset="0"/>
                <a:ea typeface="Roboto" panose="02000000000000000000" pitchFamily="2" charset="0"/>
                <a:cs typeface="Roboto" panose="02000000000000000000" pitchFamily="2" charset="0"/>
              </a:rPr>
              <a:t>Hokusai*</a:t>
            </a:r>
          </a:p>
          <a:p>
            <a:pPr algn="ct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(1820-30s) – Y2</a:t>
            </a:r>
          </a:p>
        </p:txBody>
      </p:sp>
      <p:sp>
        <p:nvSpPr>
          <p:cNvPr id="91" name="TextBox 90">
            <a:extLst>
              <a:ext uri="{FF2B5EF4-FFF2-40B4-BE49-F238E27FC236}">
                <a16:creationId xmlns:a16="http://schemas.microsoft.com/office/drawing/2014/main" id="{D49E96F7-1064-BD5E-C162-6C53BE50DC3B}"/>
              </a:ext>
            </a:extLst>
          </p:cNvPr>
          <p:cNvSpPr txBox="1"/>
          <p:nvPr/>
        </p:nvSpPr>
        <p:spPr>
          <a:xfrm>
            <a:off x="514434" y="6012706"/>
            <a:ext cx="3254519" cy="400110"/>
          </a:xfrm>
          <a:prstGeom prst="rect">
            <a:avLst/>
          </a:prstGeom>
          <a:noFill/>
        </p:spPr>
        <p:txBody>
          <a:bodyPr wrap="square" rtlCol="0">
            <a:spAutoFit/>
          </a:bodyPr>
          <a:lstStyle/>
          <a:p>
            <a:pPr algn="l">
              <a:spcAft>
                <a:spcPts val="600"/>
              </a:spcAft>
            </a:pP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*The art history terms traditional, modern and contemporary art can only be applied to western art.</a:t>
            </a:r>
          </a:p>
        </p:txBody>
      </p:sp>
      <p:sp>
        <p:nvSpPr>
          <p:cNvPr id="92" name="TextBox 91">
            <a:extLst>
              <a:ext uri="{FF2B5EF4-FFF2-40B4-BE49-F238E27FC236}">
                <a16:creationId xmlns:a16="http://schemas.microsoft.com/office/drawing/2014/main" id="{3B8572F5-224F-230C-9AEE-71BD186AB731}"/>
              </a:ext>
            </a:extLst>
          </p:cNvPr>
          <p:cNvSpPr txBox="1"/>
          <p:nvPr/>
        </p:nvSpPr>
        <p:spPr>
          <a:xfrm>
            <a:off x="4443487" y="2182920"/>
            <a:ext cx="1341505" cy="400110"/>
          </a:xfrm>
          <a:prstGeom prst="rect">
            <a:avLst/>
          </a:prstGeom>
          <a:noFill/>
        </p:spPr>
        <p:txBody>
          <a:bodyPr wrap="square" rtlCol="0">
            <a:spAutoFit/>
          </a:bodyPr>
          <a:lstStyle/>
          <a:p>
            <a:pPr algn="ctr"/>
            <a:r>
              <a:rPr lang="en-GB" sz="1000" b="1">
                <a:solidFill>
                  <a:schemeClr val="accent2"/>
                </a:solidFill>
                <a:latin typeface="Roboto" panose="02000000000000000000" pitchFamily="2" charset="0"/>
                <a:ea typeface="Roboto" panose="02000000000000000000" pitchFamily="2" charset="0"/>
                <a:cs typeface="Roboto" panose="02000000000000000000" pitchFamily="2" charset="0"/>
              </a:rPr>
              <a:t>Van Gogh</a:t>
            </a:r>
          </a:p>
          <a:p>
            <a:pPr algn="ct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(1880-90s) – Y3</a:t>
            </a:r>
          </a:p>
        </p:txBody>
      </p:sp>
      <p:sp>
        <p:nvSpPr>
          <p:cNvPr id="93" name="TextBox 92">
            <a:extLst>
              <a:ext uri="{FF2B5EF4-FFF2-40B4-BE49-F238E27FC236}">
                <a16:creationId xmlns:a16="http://schemas.microsoft.com/office/drawing/2014/main" id="{D1D96BEF-554F-74F9-AD0A-E9E476B150ED}"/>
              </a:ext>
            </a:extLst>
          </p:cNvPr>
          <p:cNvSpPr txBox="1"/>
          <p:nvPr/>
        </p:nvSpPr>
        <p:spPr>
          <a:xfrm>
            <a:off x="3882634" y="4263547"/>
            <a:ext cx="1341505" cy="400110"/>
          </a:xfrm>
          <a:prstGeom prst="rect">
            <a:avLst/>
          </a:prstGeom>
          <a:noFill/>
        </p:spPr>
        <p:txBody>
          <a:bodyPr wrap="square" rtlCol="0">
            <a:spAutoFit/>
          </a:bodyPr>
          <a:lstStyle/>
          <a:p>
            <a:pPr algn="ctr"/>
            <a:r>
              <a:rPr lang="en-GB" sz="1000" b="1">
                <a:solidFill>
                  <a:schemeClr val="accent2"/>
                </a:solidFill>
                <a:latin typeface="Roboto" panose="02000000000000000000" pitchFamily="2" charset="0"/>
                <a:ea typeface="Roboto" panose="02000000000000000000" pitchFamily="2" charset="0"/>
                <a:cs typeface="Roboto" panose="02000000000000000000" pitchFamily="2" charset="0"/>
              </a:rPr>
              <a:t>Monet</a:t>
            </a:r>
          </a:p>
          <a:p>
            <a:pPr algn="ct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(1860-1900s) – Y1</a:t>
            </a:r>
          </a:p>
        </p:txBody>
      </p:sp>
      <p:cxnSp>
        <p:nvCxnSpPr>
          <p:cNvPr id="94" name="Straight Arrow Connector 93">
            <a:extLst>
              <a:ext uri="{FF2B5EF4-FFF2-40B4-BE49-F238E27FC236}">
                <a16:creationId xmlns:a16="http://schemas.microsoft.com/office/drawing/2014/main" id="{63DA971D-7810-0ABB-1020-8B50EFFDA615}"/>
              </a:ext>
            </a:extLst>
          </p:cNvPr>
          <p:cNvCxnSpPr>
            <a:cxnSpLocks/>
          </p:cNvCxnSpPr>
          <p:nvPr/>
        </p:nvCxnSpPr>
        <p:spPr>
          <a:xfrm flipH="1" flipV="1">
            <a:off x="4556445" y="3750542"/>
            <a:ext cx="0" cy="545285"/>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5" name="TextBox 94">
            <a:extLst>
              <a:ext uri="{FF2B5EF4-FFF2-40B4-BE49-F238E27FC236}">
                <a16:creationId xmlns:a16="http://schemas.microsoft.com/office/drawing/2014/main" id="{DFC96857-741A-053C-FB3A-80004CC82EFC}"/>
              </a:ext>
            </a:extLst>
          </p:cNvPr>
          <p:cNvSpPr txBox="1"/>
          <p:nvPr/>
        </p:nvSpPr>
        <p:spPr>
          <a:xfrm>
            <a:off x="4993939" y="4663518"/>
            <a:ext cx="1341505" cy="400110"/>
          </a:xfrm>
          <a:prstGeom prst="rect">
            <a:avLst/>
          </a:prstGeom>
          <a:noFill/>
        </p:spPr>
        <p:txBody>
          <a:bodyPr wrap="square" rtlCol="0">
            <a:spAutoFit/>
          </a:bodyPr>
          <a:lstStyle/>
          <a:p>
            <a:pPr algn="ctr"/>
            <a:r>
              <a:rPr lang="en-GB" sz="1000" b="1">
                <a:solidFill>
                  <a:schemeClr val="accent2"/>
                </a:solidFill>
                <a:latin typeface="Roboto" panose="02000000000000000000" pitchFamily="2" charset="0"/>
                <a:ea typeface="Roboto" panose="02000000000000000000" pitchFamily="2" charset="0"/>
                <a:cs typeface="Roboto" panose="02000000000000000000" pitchFamily="2" charset="0"/>
              </a:rPr>
              <a:t>Picasso</a:t>
            </a:r>
          </a:p>
          <a:p>
            <a:pPr algn="ct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(1900-50s) – Y2</a:t>
            </a:r>
          </a:p>
        </p:txBody>
      </p:sp>
      <p:cxnSp>
        <p:nvCxnSpPr>
          <p:cNvPr id="96" name="Straight Arrow Connector 95">
            <a:extLst>
              <a:ext uri="{FF2B5EF4-FFF2-40B4-BE49-F238E27FC236}">
                <a16:creationId xmlns:a16="http://schemas.microsoft.com/office/drawing/2014/main" id="{D3D22590-66C5-F4C7-F2F4-D6891C501F97}"/>
              </a:ext>
            </a:extLst>
          </p:cNvPr>
          <p:cNvCxnSpPr>
            <a:cxnSpLocks/>
          </p:cNvCxnSpPr>
          <p:nvPr/>
        </p:nvCxnSpPr>
        <p:spPr>
          <a:xfrm flipV="1">
            <a:off x="5667750" y="3749396"/>
            <a:ext cx="0" cy="914122"/>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DA262C78-8986-8050-3E6E-39BC0CBCB95B}"/>
              </a:ext>
            </a:extLst>
          </p:cNvPr>
          <p:cNvSpPr txBox="1"/>
          <p:nvPr/>
        </p:nvSpPr>
        <p:spPr>
          <a:xfrm>
            <a:off x="5290175" y="915176"/>
            <a:ext cx="1341505" cy="1169551"/>
          </a:xfrm>
          <a:prstGeom prst="rect">
            <a:avLst/>
          </a:prstGeom>
          <a:noFill/>
        </p:spPr>
        <p:txBody>
          <a:bodyPr wrap="square" rtlCol="0">
            <a:spAutoFit/>
          </a:bodyPr>
          <a:lstStyle/>
          <a:p>
            <a:pPr algn="ctr"/>
            <a:r>
              <a:rPr lang="en-GB" sz="1000" b="1">
                <a:solidFill>
                  <a:schemeClr val="accent2"/>
                </a:solidFill>
                <a:latin typeface="Roboto" panose="02000000000000000000" pitchFamily="2" charset="0"/>
                <a:ea typeface="Roboto" panose="02000000000000000000" pitchFamily="2" charset="0"/>
                <a:cs typeface="Roboto" panose="02000000000000000000" pitchFamily="2" charset="0"/>
              </a:rPr>
              <a:t>Klee</a:t>
            </a:r>
          </a:p>
          <a:p>
            <a:pPr algn="ctr">
              <a:spcAft>
                <a:spcPts val="600"/>
              </a:spcAft>
            </a:pP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(1910-40s) – Y1</a:t>
            </a:r>
          </a:p>
          <a:p>
            <a:pPr algn="ctr"/>
            <a:r>
              <a:rPr lang="en-GB" sz="1000" b="1">
                <a:solidFill>
                  <a:schemeClr val="accent2"/>
                </a:solidFill>
                <a:latin typeface="Roboto" panose="02000000000000000000" pitchFamily="2" charset="0"/>
                <a:ea typeface="Roboto" panose="02000000000000000000" pitchFamily="2" charset="0"/>
                <a:cs typeface="Roboto" panose="02000000000000000000" pitchFamily="2" charset="0"/>
              </a:rPr>
              <a:t>Mondrian</a:t>
            </a:r>
          </a:p>
          <a:p>
            <a:pPr algn="ctr">
              <a:spcAft>
                <a:spcPts val="600"/>
              </a:spcAft>
            </a:pP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(1910-40s) – Y1</a:t>
            </a:r>
          </a:p>
          <a:p>
            <a:pPr algn="ctr"/>
            <a:r>
              <a:rPr lang="en-GB" sz="1000" b="1">
                <a:solidFill>
                  <a:schemeClr val="accent2"/>
                </a:solidFill>
                <a:latin typeface="Roboto" panose="02000000000000000000" pitchFamily="2" charset="0"/>
                <a:ea typeface="Roboto" panose="02000000000000000000" pitchFamily="2" charset="0"/>
                <a:cs typeface="Roboto" panose="02000000000000000000" pitchFamily="2" charset="0"/>
              </a:rPr>
              <a:t>Kandinsky</a:t>
            </a:r>
          </a:p>
          <a:p>
            <a:pPr algn="ct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(1910s-20s) – Y1</a:t>
            </a:r>
          </a:p>
        </p:txBody>
      </p:sp>
      <p:sp>
        <p:nvSpPr>
          <p:cNvPr id="99" name="TextBox 98">
            <a:extLst>
              <a:ext uri="{FF2B5EF4-FFF2-40B4-BE49-F238E27FC236}">
                <a16:creationId xmlns:a16="http://schemas.microsoft.com/office/drawing/2014/main" id="{2D588098-5F62-D859-ECDE-2D0BB1495FB7}"/>
              </a:ext>
            </a:extLst>
          </p:cNvPr>
          <p:cNvSpPr txBox="1"/>
          <p:nvPr/>
        </p:nvSpPr>
        <p:spPr>
          <a:xfrm>
            <a:off x="5855478" y="5307804"/>
            <a:ext cx="1341505" cy="400110"/>
          </a:xfrm>
          <a:prstGeom prst="rect">
            <a:avLst/>
          </a:prstGeom>
          <a:noFill/>
        </p:spPr>
        <p:txBody>
          <a:bodyPr wrap="square" rtlCol="0">
            <a:spAutoFit/>
          </a:bodyPr>
          <a:lstStyle/>
          <a:p>
            <a:pPr algn="ctr"/>
            <a:r>
              <a:rPr lang="en-GB" sz="1000" b="1">
                <a:solidFill>
                  <a:schemeClr val="accent2"/>
                </a:solidFill>
                <a:latin typeface="Roboto" panose="02000000000000000000" pitchFamily="2" charset="0"/>
                <a:ea typeface="Roboto" panose="02000000000000000000" pitchFamily="2" charset="0"/>
                <a:cs typeface="Roboto" panose="02000000000000000000" pitchFamily="2" charset="0"/>
              </a:rPr>
              <a:t>Kahlo</a:t>
            </a:r>
          </a:p>
          <a:p>
            <a:pPr algn="ct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(1930-40s) – Y5</a:t>
            </a:r>
          </a:p>
        </p:txBody>
      </p:sp>
      <p:cxnSp>
        <p:nvCxnSpPr>
          <p:cNvPr id="101" name="Straight Arrow Connector 100">
            <a:extLst>
              <a:ext uri="{FF2B5EF4-FFF2-40B4-BE49-F238E27FC236}">
                <a16:creationId xmlns:a16="http://schemas.microsoft.com/office/drawing/2014/main" id="{A44EC702-19B6-DC09-13C6-2A9A5878693B}"/>
              </a:ext>
            </a:extLst>
          </p:cNvPr>
          <p:cNvCxnSpPr>
            <a:cxnSpLocks/>
          </p:cNvCxnSpPr>
          <p:nvPr/>
        </p:nvCxnSpPr>
        <p:spPr>
          <a:xfrm flipV="1">
            <a:off x="6509507" y="3749396"/>
            <a:ext cx="0" cy="1558408"/>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2" name="TextBox 101">
            <a:extLst>
              <a:ext uri="{FF2B5EF4-FFF2-40B4-BE49-F238E27FC236}">
                <a16:creationId xmlns:a16="http://schemas.microsoft.com/office/drawing/2014/main" id="{FF4239FF-E5D2-3641-9E9D-422FCFA02F64}"/>
              </a:ext>
            </a:extLst>
          </p:cNvPr>
          <p:cNvSpPr txBox="1"/>
          <p:nvPr/>
        </p:nvSpPr>
        <p:spPr>
          <a:xfrm>
            <a:off x="6080495" y="2182920"/>
            <a:ext cx="1341505" cy="400110"/>
          </a:xfrm>
          <a:prstGeom prst="rect">
            <a:avLst/>
          </a:prstGeom>
          <a:noFill/>
        </p:spPr>
        <p:txBody>
          <a:bodyPr wrap="square" rtlCol="0">
            <a:spAutoFit/>
          </a:bodyPr>
          <a:lstStyle/>
          <a:p>
            <a:pPr algn="ctr"/>
            <a:r>
              <a:rPr lang="en-GB" sz="1000" b="1">
                <a:solidFill>
                  <a:schemeClr val="accent2"/>
                </a:solidFill>
                <a:latin typeface="Roboto" panose="02000000000000000000" pitchFamily="2" charset="0"/>
                <a:ea typeface="Roboto" panose="02000000000000000000" pitchFamily="2" charset="0"/>
                <a:cs typeface="Roboto" panose="02000000000000000000" pitchFamily="2" charset="0"/>
              </a:rPr>
              <a:t>Matisse</a:t>
            </a:r>
          </a:p>
          <a:p>
            <a:pPr algn="ct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(1940-50s) – Y4</a:t>
            </a:r>
          </a:p>
        </p:txBody>
      </p:sp>
      <p:sp>
        <p:nvSpPr>
          <p:cNvPr id="108" name="TextBox 107">
            <a:extLst>
              <a:ext uri="{FF2B5EF4-FFF2-40B4-BE49-F238E27FC236}">
                <a16:creationId xmlns:a16="http://schemas.microsoft.com/office/drawing/2014/main" id="{7E2C4D32-BDDA-EAFF-D7F8-903512CC4BC2}"/>
              </a:ext>
            </a:extLst>
          </p:cNvPr>
          <p:cNvSpPr txBox="1"/>
          <p:nvPr/>
        </p:nvSpPr>
        <p:spPr>
          <a:xfrm>
            <a:off x="6415934" y="4263547"/>
            <a:ext cx="1341505" cy="784830"/>
          </a:xfrm>
          <a:prstGeom prst="rect">
            <a:avLst/>
          </a:prstGeom>
          <a:noFill/>
        </p:spPr>
        <p:txBody>
          <a:bodyPr wrap="square" rtlCol="0">
            <a:spAutoFit/>
          </a:bodyPr>
          <a:lstStyle/>
          <a:p>
            <a:pPr algn="ctr"/>
            <a:r>
              <a:rPr lang="en-GB" sz="1000" b="1">
                <a:solidFill>
                  <a:schemeClr val="accent4"/>
                </a:solidFill>
                <a:latin typeface="Roboto" panose="02000000000000000000" pitchFamily="2" charset="0"/>
                <a:ea typeface="Roboto" panose="02000000000000000000" pitchFamily="2" charset="0"/>
                <a:cs typeface="Roboto" panose="02000000000000000000" pitchFamily="2" charset="0"/>
              </a:rPr>
              <a:t>McGee</a:t>
            </a:r>
          </a:p>
          <a:p>
            <a:pPr algn="ctr">
              <a:spcAft>
                <a:spcPts val="600"/>
              </a:spcAft>
            </a:pP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(1950-2020s) – Y1</a:t>
            </a:r>
          </a:p>
          <a:p>
            <a:pPr algn="ctr"/>
            <a:r>
              <a:rPr lang="en-GB" sz="1000" b="1">
                <a:solidFill>
                  <a:schemeClr val="accent4"/>
                </a:solidFill>
                <a:latin typeface="Roboto" panose="02000000000000000000" pitchFamily="2" charset="0"/>
                <a:ea typeface="Roboto" panose="02000000000000000000" pitchFamily="2" charset="0"/>
                <a:cs typeface="Roboto" panose="02000000000000000000" pitchFamily="2" charset="0"/>
              </a:rPr>
              <a:t>Kusuma</a:t>
            </a:r>
          </a:p>
          <a:p>
            <a:pPr algn="ct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(1950-2020s) – Y1</a:t>
            </a:r>
          </a:p>
        </p:txBody>
      </p:sp>
      <p:cxnSp>
        <p:nvCxnSpPr>
          <p:cNvPr id="109" name="Straight Arrow Connector 108">
            <a:extLst>
              <a:ext uri="{FF2B5EF4-FFF2-40B4-BE49-F238E27FC236}">
                <a16:creationId xmlns:a16="http://schemas.microsoft.com/office/drawing/2014/main" id="{2B2F4ED6-C579-B590-466B-D03DA8B526F5}"/>
              </a:ext>
            </a:extLst>
          </p:cNvPr>
          <p:cNvCxnSpPr>
            <a:cxnSpLocks/>
          </p:cNvCxnSpPr>
          <p:nvPr/>
        </p:nvCxnSpPr>
        <p:spPr>
          <a:xfrm flipH="1" flipV="1">
            <a:off x="7072967" y="3750403"/>
            <a:ext cx="0" cy="545285"/>
          </a:xfrm>
          <a:prstGeom prst="straightConnector1">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362C8E04-22DF-C3F9-94EE-F840E05022D6}"/>
              </a:ext>
            </a:extLst>
          </p:cNvPr>
          <p:cNvSpPr txBox="1"/>
          <p:nvPr/>
        </p:nvSpPr>
        <p:spPr>
          <a:xfrm>
            <a:off x="6679051" y="928677"/>
            <a:ext cx="1341505" cy="1169551"/>
          </a:xfrm>
          <a:prstGeom prst="rect">
            <a:avLst/>
          </a:prstGeom>
          <a:noFill/>
        </p:spPr>
        <p:txBody>
          <a:bodyPr wrap="square" rtlCol="0">
            <a:spAutoFit/>
          </a:bodyPr>
          <a:lstStyle/>
          <a:p>
            <a:pPr algn="ctr"/>
            <a:r>
              <a:rPr lang="en-GB" sz="1000" b="1">
                <a:solidFill>
                  <a:schemeClr val="accent4"/>
                </a:solidFill>
                <a:latin typeface="Roboto" panose="02000000000000000000" pitchFamily="2" charset="0"/>
                <a:ea typeface="Roboto" panose="02000000000000000000" pitchFamily="2" charset="0"/>
                <a:cs typeface="Roboto" panose="02000000000000000000" pitchFamily="2" charset="0"/>
              </a:rPr>
              <a:t>Hockney</a:t>
            </a:r>
          </a:p>
          <a:p>
            <a:pPr algn="ctr">
              <a:spcAft>
                <a:spcPts val="600"/>
              </a:spcAft>
            </a:pP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(1960-2020s) – Y2</a:t>
            </a:r>
          </a:p>
          <a:p>
            <a:pPr algn="ctr"/>
            <a:r>
              <a:rPr lang="en-GB" sz="1000" b="1">
                <a:solidFill>
                  <a:schemeClr val="accent4"/>
                </a:solidFill>
                <a:latin typeface="Roboto" panose="02000000000000000000" pitchFamily="2" charset="0"/>
                <a:ea typeface="Roboto" panose="02000000000000000000" pitchFamily="2" charset="0"/>
                <a:cs typeface="Roboto" panose="02000000000000000000" pitchFamily="2" charset="0"/>
              </a:rPr>
              <a:t>Auerbach</a:t>
            </a:r>
          </a:p>
          <a:p>
            <a:pPr algn="ctr">
              <a:spcAft>
                <a:spcPts val="600"/>
              </a:spcAft>
            </a:pP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(1960-2020s) – Y3</a:t>
            </a:r>
          </a:p>
          <a:p>
            <a:pPr algn="ctr"/>
            <a:r>
              <a:rPr lang="en-GB" sz="1000" b="1">
                <a:solidFill>
                  <a:schemeClr val="accent4"/>
                </a:solidFill>
                <a:latin typeface="Roboto" panose="02000000000000000000" pitchFamily="2" charset="0"/>
                <a:ea typeface="Roboto" panose="02000000000000000000" pitchFamily="2" charset="0"/>
                <a:cs typeface="Roboto" panose="02000000000000000000" pitchFamily="2" charset="0"/>
              </a:rPr>
              <a:t>Long</a:t>
            </a:r>
          </a:p>
          <a:p>
            <a:pPr algn="ct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(1960-2020s) – Y5</a:t>
            </a:r>
          </a:p>
        </p:txBody>
      </p:sp>
      <p:sp>
        <p:nvSpPr>
          <p:cNvPr id="113" name="TextBox 112">
            <a:extLst>
              <a:ext uri="{FF2B5EF4-FFF2-40B4-BE49-F238E27FC236}">
                <a16:creationId xmlns:a16="http://schemas.microsoft.com/office/drawing/2014/main" id="{1114A975-67F1-ABA4-2789-CCB5072BD9DF}"/>
              </a:ext>
            </a:extLst>
          </p:cNvPr>
          <p:cNvSpPr txBox="1"/>
          <p:nvPr/>
        </p:nvSpPr>
        <p:spPr>
          <a:xfrm>
            <a:off x="7263211" y="2177301"/>
            <a:ext cx="1341505" cy="400110"/>
          </a:xfrm>
          <a:prstGeom prst="rect">
            <a:avLst/>
          </a:prstGeom>
          <a:noFill/>
        </p:spPr>
        <p:txBody>
          <a:bodyPr wrap="square" rtlCol="0">
            <a:spAutoFit/>
          </a:bodyPr>
          <a:lstStyle/>
          <a:p>
            <a:pPr algn="ctr"/>
            <a:r>
              <a:rPr lang="en-GB" sz="1000" b="1" err="1">
                <a:solidFill>
                  <a:schemeClr val="accent4"/>
                </a:solidFill>
                <a:latin typeface="Roboto" panose="02000000000000000000" pitchFamily="2" charset="0"/>
                <a:ea typeface="Roboto" panose="02000000000000000000" pitchFamily="2" charset="0"/>
                <a:cs typeface="Roboto" panose="02000000000000000000" pitchFamily="2" charset="0"/>
              </a:rPr>
              <a:t>Himid</a:t>
            </a:r>
            <a:endParaRPr lang="en-GB" sz="1000" b="1">
              <a:solidFill>
                <a:schemeClr val="accent4"/>
              </a:solidFill>
              <a:latin typeface="Roboto" panose="02000000000000000000" pitchFamily="2" charset="0"/>
              <a:ea typeface="Roboto" panose="02000000000000000000" pitchFamily="2" charset="0"/>
              <a:cs typeface="Roboto" panose="02000000000000000000" pitchFamily="2" charset="0"/>
            </a:endParaRPr>
          </a:p>
          <a:p>
            <a:pPr algn="ctr">
              <a:spcAft>
                <a:spcPts val="600"/>
              </a:spcAft>
            </a:pP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(1980-2020s) – Y5</a:t>
            </a:r>
          </a:p>
        </p:txBody>
      </p:sp>
      <p:cxnSp>
        <p:nvCxnSpPr>
          <p:cNvPr id="114" name="Straight Arrow Connector 113">
            <a:extLst>
              <a:ext uri="{FF2B5EF4-FFF2-40B4-BE49-F238E27FC236}">
                <a16:creationId xmlns:a16="http://schemas.microsoft.com/office/drawing/2014/main" id="{9E67C313-7252-4C78-5C8B-8B17BFF19E8E}"/>
              </a:ext>
            </a:extLst>
          </p:cNvPr>
          <p:cNvCxnSpPr>
            <a:cxnSpLocks/>
          </p:cNvCxnSpPr>
          <p:nvPr/>
        </p:nvCxnSpPr>
        <p:spPr>
          <a:xfrm flipV="1">
            <a:off x="8201967" y="3750403"/>
            <a:ext cx="0" cy="513144"/>
          </a:xfrm>
          <a:prstGeom prst="straightConnector1">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19" name="TextBox 118">
            <a:extLst>
              <a:ext uri="{FF2B5EF4-FFF2-40B4-BE49-F238E27FC236}">
                <a16:creationId xmlns:a16="http://schemas.microsoft.com/office/drawing/2014/main" id="{CD38B3B6-FCDB-3FEF-68E3-B9368652A103}"/>
              </a:ext>
            </a:extLst>
          </p:cNvPr>
          <p:cNvSpPr txBox="1"/>
          <p:nvPr/>
        </p:nvSpPr>
        <p:spPr>
          <a:xfrm>
            <a:off x="7535701" y="4263547"/>
            <a:ext cx="1341505" cy="1554272"/>
          </a:xfrm>
          <a:prstGeom prst="rect">
            <a:avLst/>
          </a:prstGeom>
          <a:noFill/>
        </p:spPr>
        <p:txBody>
          <a:bodyPr wrap="square" rtlCol="0">
            <a:spAutoFit/>
          </a:bodyPr>
          <a:lstStyle/>
          <a:p>
            <a:pPr algn="ctr"/>
            <a:r>
              <a:rPr lang="en-GB" sz="1000" b="1">
                <a:solidFill>
                  <a:schemeClr val="accent4"/>
                </a:solidFill>
                <a:latin typeface="Roboto" panose="02000000000000000000" pitchFamily="2" charset="0"/>
                <a:ea typeface="Roboto" panose="02000000000000000000" pitchFamily="2" charset="0"/>
                <a:cs typeface="Roboto" panose="02000000000000000000" pitchFamily="2" charset="0"/>
              </a:rPr>
              <a:t>Hadid</a:t>
            </a:r>
          </a:p>
          <a:p>
            <a:pPr algn="ctr">
              <a:spcAft>
                <a:spcPts val="600"/>
              </a:spcAft>
            </a:pP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(1990-2010s) – Y2</a:t>
            </a:r>
          </a:p>
          <a:p>
            <a:pPr algn="ctr"/>
            <a:r>
              <a:rPr lang="en-GB" sz="1000" b="1" err="1">
                <a:solidFill>
                  <a:schemeClr val="accent4"/>
                </a:solidFill>
                <a:latin typeface="Roboto" panose="02000000000000000000" pitchFamily="2" charset="0"/>
                <a:ea typeface="Roboto" panose="02000000000000000000" pitchFamily="2" charset="0"/>
                <a:cs typeface="Roboto" panose="02000000000000000000" pitchFamily="2" charset="0"/>
              </a:rPr>
              <a:t>Ofili</a:t>
            </a:r>
            <a:endParaRPr lang="en-GB" sz="1000" b="1">
              <a:solidFill>
                <a:schemeClr val="accent4"/>
              </a:solidFill>
              <a:latin typeface="Roboto" panose="02000000000000000000" pitchFamily="2" charset="0"/>
              <a:ea typeface="Roboto" panose="02000000000000000000" pitchFamily="2" charset="0"/>
              <a:cs typeface="Roboto" panose="02000000000000000000" pitchFamily="2" charset="0"/>
            </a:endParaRPr>
          </a:p>
          <a:p>
            <a:pPr algn="ctr">
              <a:spcAft>
                <a:spcPts val="600"/>
              </a:spcAft>
            </a:pP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(1990-2020s) – Y3</a:t>
            </a:r>
          </a:p>
          <a:p>
            <a:pPr algn="ctr"/>
            <a:r>
              <a:rPr lang="en-GB" sz="1000" b="1">
                <a:solidFill>
                  <a:schemeClr val="accent4"/>
                </a:solidFill>
                <a:latin typeface="Roboto" panose="02000000000000000000" pitchFamily="2" charset="0"/>
                <a:ea typeface="Roboto" panose="02000000000000000000" pitchFamily="2" charset="0"/>
                <a:cs typeface="Roboto" panose="02000000000000000000" pitchFamily="2" charset="0"/>
              </a:rPr>
              <a:t>Boyce</a:t>
            </a:r>
          </a:p>
          <a:p>
            <a:pPr algn="ctr">
              <a:spcAft>
                <a:spcPts val="600"/>
              </a:spcAft>
            </a:pP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(1990-2020s) – Y6</a:t>
            </a:r>
          </a:p>
          <a:p>
            <a:pPr algn="ctr"/>
            <a:r>
              <a:rPr lang="en-GB" sz="1000" b="1" err="1">
                <a:solidFill>
                  <a:schemeClr val="accent4"/>
                </a:solidFill>
                <a:latin typeface="Roboto" panose="02000000000000000000" pitchFamily="2" charset="0"/>
                <a:ea typeface="Roboto" panose="02000000000000000000" pitchFamily="2" charset="0"/>
                <a:cs typeface="Roboto" panose="02000000000000000000" pitchFamily="2" charset="0"/>
              </a:rPr>
              <a:t>Shonibare</a:t>
            </a:r>
            <a:endParaRPr lang="en-GB" sz="1000" b="1">
              <a:solidFill>
                <a:schemeClr val="accent4"/>
              </a:solidFill>
              <a:latin typeface="Roboto" panose="02000000000000000000" pitchFamily="2" charset="0"/>
              <a:ea typeface="Roboto" panose="02000000000000000000" pitchFamily="2" charset="0"/>
              <a:cs typeface="Roboto" panose="02000000000000000000" pitchFamily="2" charset="0"/>
            </a:endParaRPr>
          </a:p>
          <a:p>
            <a:pPr algn="ct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(1990-2020s) – Y6</a:t>
            </a:r>
          </a:p>
        </p:txBody>
      </p:sp>
    </p:spTree>
    <p:extLst>
      <p:ext uri="{BB962C8B-B14F-4D97-AF65-F5344CB8AC3E}">
        <p14:creationId xmlns:p14="http://schemas.microsoft.com/office/powerpoint/2010/main" val="1825391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27E355BE-B936-7F6F-8297-E6BC903D00A1}"/>
              </a:ext>
            </a:extLst>
          </p:cNvPr>
          <p:cNvPicPr>
            <a:picLocks noChangeAspect="1"/>
          </p:cNvPicPr>
          <p:nvPr/>
        </p:nvPicPr>
        <p:blipFill>
          <a:blip r:embed="rId2"/>
          <a:stretch>
            <a:fillRect/>
          </a:stretch>
        </p:blipFill>
        <p:spPr>
          <a:xfrm>
            <a:off x="1804632" y="2593569"/>
            <a:ext cx="5737071" cy="2938958"/>
          </a:xfrm>
          <a:prstGeom prst="rect">
            <a:avLst/>
          </a:prstGeom>
        </p:spPr>
      </p:pic>
      <p:sp>
        <p:nvSpPr>
          <p:cNvPr id="2" name="Text Placeholder 1">
            <a:extLst>
              <a:ext uri="{FF2B5EF4-FFF2-40B4-BE49-F238E27FC236}">
                <a16:creationId xmlns:a16="http://schemas.microsoft.com/office/drawing/2014/main" id="{2D019A00-F032-4933-8D7C-17525C993998}"/>
              </a:ext>
            </a:extLst>
          </p:cNvPr>
          <p:cNvSpPr>
            <a:spLocks noGrp="1"/>
          </p:cNvSpPr>
          <p:nvPr>
            <p:ph type="body"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w="12700">
                  <a:solidFill>
                    <a:srgbClr val="565656"/>
                  </a:solidFill>
                </a:ln>
                <a:solidFill>
                  <a:srgbClr val="565656"/>
                </a:solidFill>
                <a:effectLst/>
                <a:uLnTx/>
                <a:uFillTx/>
                <a:latin typeface="ABeeZee" panose="02000000000000000000" pitchFamily="2" charset="0"/>
                <a:ea typeface="+mn-ea"/>
                <a:cs typeface="+mn-cs"/>
              </a:rPr>
              <a:t>Progression in Theoretical Knowledge</a:t>
            </a:r>
            <a:endParaRPr kumimoji="0" lang="en-GB" sz="2400" b="0" i="0" u="none" strike="noStrike" kern="1200" cap="none" spc="0" normalizeH="0" baseline="0" noProof="0">
              <a:ln w="12700">
                <a:solidFill>
                  <a:schemeClr val="accent1"/>
                </a:solidFill>
              </a:ln>
              <a:solidFill>
                <a:srgbClr val="C35993"/>
              </a:solidFill>
              <a:effectLst/>
              <a:uLnTx/>
              <a:uFillTx/>
              <a:latin typeface="ABeeZee" panose="02000000000000000000" pitchFamily="2" charset="0"/>
              <a:ea typeface="+mn-ea"/>
              <a:cs typeface="+mn-cs"/>
            </a:endParaRPr>
          </a:p>
        </p:txBody>
      </p:sp>
      <p:sp>
        <p:nvSpPr>
          <p:cNvPr id="3" name="Freeform: Shape 2">
            <a:extLst>
              <a:ext uri="{FF2B5EF4-FFF2-40B4-BE49-F238E27FC236}">
                <a16:creationId xmlns:a16="http://schemas.microsoft.com/office/drawing/2014/main" id="{EEF51685-DA17-4197-2FB8-FB756D8CD432}"/>
              </a:ext>
            </a:extLst>
          </p:cNvPr>
          <p:cNvSpPr/>
          <p:nvPr/>
        </p:nvSpPr>
        <p:spPr>
          <a:xfrm>
            <a:off x="-9053" y="915176"/>
            <a:ext cx="8124669" cy="276999"/>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r>
              <a:rPr lang="en-US" sz="1050">
                <a:solidFill>
                  <a:schemeClr val="tx1"/>
                </a:solidFill>
                <a:latin typeface="Roboto" panose="02000000000000000000" pitchFamily="2" charset="0"/>
                <a:ea typeface="Roboto" panose="02000000000000000000" pitchFamily="2" charset="0"/>
              </a:rPr>
              <a:t>Artists from around the world</a:t>
            </a:r>
          </a:p>
        </p:txBody>
      </p:sp>
      <p:sp>
        <p:nvSpPr>
          <p:cNvPr id="5" name="TextBox 4">
            <a:extLst>
              <a:ext uri="{FF2B5EF4-FFF2-40B4-BE49-F238E27FC236}">
                <a16:creationId xmlns:a16="http://schemas.microsoft.com/office/drawing/2014/main" id="{2E42EF77-7E5B-A7D1-6CDC-6F02894F54C8}"/>
              </a:ext>
            </a:extLst>
          </p:cNvPr>
          <p:cNvSpPr txBox="1"/>
          <p:nvPr/>
        </p:nvSpPr>
        <p:spPr>
          <a:xfrm>
            <a:off x="1524156" y="2165918"/>
            <a:ext cx="1518340" cy="553998"/>
          </a:xfrm>
          <a:prstGeom prst="rect">
            <a:avLst/>
          </a:prstGeom>
          <a:noFill/>
        </p:spPr>
        <p:txBody>
          <a:bodyPr wrap="square" rtlCol="0">
            <a:spAutoFit/>
          </a:bodyPr>
          <a:lstStyle/>
          <a:p>
            <a:pPr algn="l"/>
            <a:r>
              <a:rPr lang="en-GB" sz="1000" b="1">
                <a:solidFill>
                  <a:schemeClr val="bg1"/>
                </a:solidFill>
                <a:latin typeface="Roboto" panose="02000000000000000000" pitchFamily="2" charset="0"/>
                <a:ea typeface="Roboto" panose="02000000000000000000" pitchFamily="2" charset="0"/>
                <a:cs typeface="Roboto" panose="02000000000000000000" pitchFamily="2" charset="0"/>
              </a:rPr>
              <a:t>Italy</a:t>
            </a:r>
          </a:p>
          <a:p>
            <a:pPr algn="l"/>
            <a:r>
              <a:rPr lang="en-GB" sz="1000">
                <a:solidFill>
                  <a:schemeClr val="bg1"/>
                </a:solidFill>
                <a:latin typeface="Roboto" panose="02000000000000000000" pitchFamily="2" charset="0"/>
                <a:ea typeface="Roboto" panose="02000000000000000000" pitchFamily="2" charset="0"/>
                <a:cs typeface="Roboto" panose="02000000000000000000" pitchFamily="2" charset="0"/>
              </a:rPr>
              <a:t>Raphael, Michelangelo, Leonardo (Y1, Y3)</a:t>
            </a:r>
          </a:p>
        </p:txBody>
      </p:sp>
      <p:cxnSp>
        <p:nvCxnSpPr>
          <p:cNvPr id="8" name="Straight Arrow Connector 7">
            <a:extLst>
              <a:ext uri="{FF2B5EF4-FFF2-40B4-BE49-F238E27FC236}">
                <a16:creationId xmlns:a16="http://schemas.microsoft.com/office/drawing/2014/main" id="{46C64C56-C0C8-3135-6EE3-932B35005F3C}"/>
              </a:ext>
            </a:extLst>
          </p:cNvPr>
          <p:cNvCxnSpPr>
            <a:cxnSpLocks/>
          </p:cNvCxnSpPr>
          <p:nvPr/>
        </p:nvCxnSpPr>
        <p:spPr>
          <a:xfrm>
            <a:off x="2665048" y="2601502"/>
            <a:ext cx="2182467" cy="714509"/>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215D2A5-1C19-E0F4-05BD-FD1EC0CD06C6}"/>
              </a:ext>
            </a:extLst>
          </p:cNvPr>
          <p:cNvSpPr txBox="1"/>
          <p:nvPr/>
        </p:nvSpPr>
        <p:spPr>
          <a:xfrm>
            <a:off x="2949058" y="1783464"/>
            <a:ext cx="1239228" cy="707886"/>
          </a:xfrm>
          <a:prstGeom prst="rect">
            <a:avLst/>
          </a:prstGeom>
          <a:noFill/>
        </p:spPr>
        <p:txBody>
          <a:bodyPr wrap="square" rtlCol="0">
            <a:spAutoFit/>
          </a:bodyPr>
          <a:lstStyle/>
          <a:p>
            <a:pPr algn="l"/>
            <a:r>
              <a:rPr lang="en-GB" sz="1000" b="1">
                <a:solidFill>
                  <a:schemeClr val="bg1"/>
                </a:solidFill>
                <a:latin typeface="Roboto" panose="02000000000000000000" pitchFamily="2" charset="0"/>
                <a:ea typeface="Roboto" panose="02000000000000000000" pitchFamily="2" charset="0"/>
                <a:cs typeface="Roboto" panose="02000000000000000000" pitchFamily="2" charset="0"/>
              </a:rPr>
              <a:t>France</a:t>
            </a:r>
          </a:p>
          <a:p>
            <a:pPr algn="l"/>
            <a:r>
              <a:rPr lang="en-GB" sz="1000">
                <a:solidFill>
                  <a:schemeClr val="bg1"/>
                </a:solidFill>
                <a:latin typeface="Roboto" panose="02000000000000000000" pitchFamily="2" charset="0"/>
                <a:ea typeface="Roboto" panose="02000000000000000000" pitchFamily="2" charset="0"/>
                <a:cs typeface="Roboto" panose="02000000000000000000" pitchFamily="2" charset="0"/>
              </a:rPr>
              <a:t>Monet (Y1)</a:t>
            </a:r>
          </a:p>
          <a:p>
            <a:pPr algn="l"/>
            <a:r>
              <a:rPr lang="en-GB" sz="1000">
                <a:solidFill>
                  <a:schemeClr val="bg1"/>
                </a:solidFill>
                <a:latin typeface="Roboto" panose="02000000000000000000" pitchFamily="2" charset="0"/>
                <a:ea typeface="Roboto" panose="02000000000000000000" pitchFamily="2" charset="0"/>
                <a:cs typeface="Roboto" panose="02000000000000000000" pitchFamily="2" charset="0"/>
              </a:rPr>
              <a:t>Rousseau (Y4)</a:t>
            </a:r>
          </a:p>
          <a:p>
            <a:pPr algn="l"/>
            <a:r>
              <a:rPr lang="en-GB" sz="1000">
                <a:solidFill>
                  <a:schemeClr val="bg1"/>
                </a:solidFill>
                <a:latin typeface="Roboto" panose="02000000000000000000" pitchFamily="2" charset="0"/>
                <a:ea typeface="Roboto" panose="02000000000000000000" pitchFamily="2" charset="0"/>
                <a:cs typeface="Roboto" panose="02000000000000000000" pitchFamily="2" charset="0"/>
              </a:rPr>
              <a:t>Matisse (Y4)</a:t>
            </a:r>
          </a:p>
        </p:txBody>
      </p:sp>
      <p:cxnSp>
        <p:nvCxnSpPr>
          <p:cNvPr id="10" name="Straight Arrow Connector 9">
            <a:extLst>
              <a:ext uri="{FF2B5EF4-FFF2-40B4-BE49-F238E27FC236}">
                <a16:creationId xmlns:a16="http://schemas.microsoft.com/office/drawing/2014/main" id="{413BE31F-EB4F-AFF8-0D55-9BE7559767BF}"/>
              </a:ext>
            </a:extLst>
          </p:cNvPr>
          <p:cNvCxnSpPr>
            <a:cxnSpLocks/>
          </p:cNvCxnSpPr>
          <p:nvPr/>
        </p:nvCxnSpPr>
        <p:spPr>
          <a:xfrm>
            <a:off x="3624044" y="2466364"/>
            <a:ext cx="1069528" cy="772604"/>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AC985B64-98F7-AE5E-CB56-D917EA4A07F0}"/>
              </a:ext>
            </a:extLst>
          </p:cNvPr>
          <p:cNvCxnSpPr>
            <a:cxnSpLocks/>
          </p:cNvCxnSpPr>
          <p:nvPr/>
        </p:nvCxnSpPr>
        <p:spPr>
          <a:xfrm flipH="1">
            <a:off x="4804726" y="2466364"/>
            <a:ext cx="329200" cy="638374"/>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1866B54-469E-0FF7-DB38-6DD2F34CA230}"/>
              </a:ext>
            </a:extLst>
          </p:cNvPr>
          <p:cNvSpPr txBox="1"/>
          <p:nvPr/>
        </p:nvSpPr>
        <p:spPr>
          <a:xfrm>
            <a:off x="4932793" y="1910083"/>
            <a:ext cx="1069527" cy="553998"/>
          </a:xfrm>
          <a:prstGeom prst="rect">
            <a:avLst/>
          </a:prstGeom>
          <a:noFill/>
        </p:spPr>
        <p:txBody>
          <a:bodyPr wrap="square" rtlCol="0">
            <a:spAutoFit/>
          </a:bodyPr>
          <a:lstStyle/>
          <a:p>
            <a:pPr algn="l"/>
            <a:r>
              <a:rPr lang="en-GB" sz="1000" b="1">
                <a:solidFill>
                  <a:schemeClr val="bg1"/>
                </a:solidFill>
                <a:latin typeface="Roboto" panose="02000000000000000000" pitchFamily="2" charset="0"/>
                <a:ea typeface="Roboto" panose="02000000000000000000" pitchFamily="2" charset="0"/>
                <a:cs typeface="Roboto" panose="02000000000000000000" pitchFamily="2" charset="0"/>
              </a:rPr>
              <a:t>Netherlands</a:t>
            </a:r>
          </a:p>
          <a:p>
            <a:pPr algn="l"/>
            <a:r>
              <a:rPr lang="en-GB" sz="1000">
                <a:solidFill>
                  <a:schemeClr val="bg1"/>
                </a:solidFill>
                <a:latin typeface="Roboto" panose="02000000000000000000" pitchFamily="2" charset="0"/>
                <a:ea typeface="Roboto" panose="02000000000000000000" pitchFamily="2" charset="0"/>
                <a:cs typeface="Roboto" panose="02000000000000000000" pitchFamily="2" charset="0"/>
              </a:rPr>
              <a:t>Mondrian (Y1)</a:t>
            </a:r>
          </a:p>
          <a:p>
            <a:pPr algn="l"/>
            <a:r>
              <a:rPr lang="en-GB" sz="1000">
                <a:solidFill>
                  <a:schemeClr val="bg1"/>
                </a:solidFill>
                <a:latin typeface="Roboto" panose="02000000000000000000" pitchFamily="2" charset="0"/>
                <a:ea typeface="Roboto" panose="02000000000000000000" pitchFamily="2" charset="0"/>
                <a:cs typeface="Roboto" panose="02000000000000000000" pitchFamily="2" charset="0"/>
              </a:rPr>
              <a:t>Van Gogh (Y3)</a:t>
            </a:r>
          </a:p>
        </p:txBody>
      </p:sp>
      <p:sp>
        <p:nvSpPr>
          <p:cNvPr id="16" name="TextBox 15">
            <a:extLst>
              <a:ext uri="{FF2B5EF4-FFF2-40B4-BE49-F238E27FC236}">
                <a16:creationId xmlns:a16="http://schemas.microsoft.com/office/drawing/2014/main" id="{17964CF7-C663-8CAA-40AE-47716D45C9F1}"/>
              </a:ext>
            </a:extLst>
          </p:cNvPr>
          <p:cNvSpPr txBox="1"/>
          <p:nvPr/>
        </p:nvSpPr>
        <p:spPr>
          <a:xfrm>
            <a:off x="6040943" y="2060652"/>
            <a:ext cx="1069527" cy="400110"/>
          </a:xfrm>
          <a:prstGeom prst="rect">
            <a:avLst/>
          </a:prstGeom>
          <a:noFill/>
        </p:spPr>
        <p:txBody>
          <a:bodyPr wrap="square" rtlCol="0">
            <a:spAutoFit/>
          </a:bodyPr>
          <a:lstStyle/>
          <a:p>
            <a:pPr algn="l"/>
            <a:r>
              <a:rPr lang="en-GB" sz="1000" b="1">
                <a:solidFill>
                  <a:schemeClr val="bg1"/>
                </a:solidFill>
                <a:latin typeface="Roboto" panose="02000000000000000000" pitchFamily="2" charset="0"/>
                <a:ea typeface="Roboto" panose="02000000000000000000" pitchFamily="2" charset="0"/>
                <a:cs typeface="Roboto" panose="02000000000000000000" pitchFamily="2" charset="0"/>
              </a:rPr>
              <a:t>Russia</a:t>
            </a:r>
          </a:p>
          <a:p>
            <a:pPr algn="l"/>
            <a:r>
              <a:rPr lang="en-GB" sz="1000">
                <a:solidFill>
                  <a:schemeClr val="bg1"/>
                </a:solidFill>
                <a:latin typeface="Roboto" panose="02000000000000000000" pitchFamily="2" charset="0"/>
                <a:ea typeface="Roboto" panose="02000000000000000000" pitchFamily="2" charset="0"/>
                <a:cs typeface="Roboto" panose="02000000000000000000" pitchFamily="2" charset="0"/>
              </a:rPr>
              <a:t>Kandinsky (Y1)</a:t>
            </a:r>
          </a:p>
        </p:txBody>
      </p:sp>
      <p:cxnSp>
        <p:nvCxnSpPr>
          <p:cNvPr id="17" name="Straight Arrow Connector 16">
            <a:extLst>
              <a:ext uri="{FF2B5EF4-FFF2-40B4-BE49-F238E27FC236}">
                <a16:creationId xmlns:a16="http://schemas.microsoft.com/office/drawing/2014/main" id="{7E32D308-C1CB-03A3-782A-91BD3FF6BACC}"/>
              </a:ext>
            </a:extLst>
          </p:cNvPr>
          <p:cNvCxnSpPr>
            <a:cxnSpLocks/>
          </p:cNvCxnSpPr>
          <p:nvPr/>
        </p:nvCxnSpPr>
        <p:spPr>
          <a:xfrm flipH="1">
            <a:off x="5707313" y="2442917"/>
            <a:ext cx="420923" cy="535175"/>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8BC23730-2599-8A84-028D-D85A673B1170}"/>
              </a:ext>
            </a:extLst>
          </p:cNvPr>
          <p:cNvSpPr txBox="1"/>
          <p:nvPr/>
        </p:nvSpPr>
        <p:spPr>
          <a:xfrm>
            <a:off x="7166110" y="2576145"/>
            <a:ext cx="2141417" cy="553998"/>
          </a:xfrm>
          <a:prstGeom prst="rect">
            <a:avLst/>
          </a:prstGeom>
          <a:noFill/>
        </p:spPr>
        <p:txBody>
          <a:bodyPr wrap="square" rtlCol="0">
            <a:spAutoFit/>
          </a:bodyPr>
          <a:lstStyle/>
          <a:p>
            <a:pPr algn="l"/>
            <a:r>
              <a:rPr lang="en-GB" sz="1000" b="1">
                <a:solidFill>
                  <a:schemeClr val="bg1"/>
                </a:solidFill>
                <a:latin typeface="Roboto" panose="02000000000000000000" pitchFamily="2" charset="0"/>
                <a:ea typeface="Roboto" panose="02000000000000000000" pitchFamily="2" charset="0"/>
                <a:cs typeface="Roboto" panose="02000000000000000000" pitchFamily="2" charset="0"/>
              </a:rPr>
              <a:t>Germany</a:t>
            </a:r>
          </a:p>
          <a:p>
            <a:pPr algn="l"/>
            <a:r>
              <a:rPr lang="en-GB" sz="1000">
                <a:solidFill>
                  <a:schemeClr val="bg1"/>
                </a:solidFill>
                <a:latin typeface="Roboto" panose="02000000000000000000" pitchFamily="2" charset="0"/>
                <a:ea typeface="Roboto" panose="02000000000000000000" pitchFamily="2" charset="0"/>
                <a:cs typeface="Roboto" panose="02000000000000000000" pitchFamily="2" charset="0"/>
              </a:rPr>
              <a:t>Klee (Y1)</a:t>
            </a:r>
          </a:p>
          <a:p>
            <a:pPr algn="l"/>
            <a:r>
              <a:rPr lang="en-GB" sz="1000">
                <a:solidFill>
                  <a:schemeClr val="bg1"/>
                </a:solidFill>
                <a:latin typeface="Roboto" panose="02000000000000000000" pitchFamily="2" charset="0"/>
                <a:ea typeface="Roboto" panose="02000000000000000000" pitchFamily="2" charset="0"/>
                <a:cs typeface="Roboto" panose="02000000000000000000" pitchFamily="2" charset="0"/>
              </a:rPr>
              <a:t>Auerbach (German-British) (Y3)</a:t>
            </a:r>
          </a:p>
        </p:txBody>
      </p:sp>
      <p:cxnSp>
        <p:nvCxnSpPr>
          <p:cNvPr id="22" name="Straight Arrow Connector 21">
            <a:extLst>
              <a:ext uri="{FF2B5EF4-FFF2-40B4-BE49-F238E27FC236}">
                <a16:creationId xmlns:a16="http://schemas.microsoft.com/office/drawing/2014/main" id="{5CC92310-56CC-8839-BADF-DBD262B6607F}"/>
              </a:ext>
            </a:extLst>
          </p:cNvPr>
          <p:cNvCxnSpPr>
            <a:cxnSpLocks/>
            <a:stCxn id="21" idx="1"/>
          </p:cNvCxnSpPr>
          <p:nvPr/>
        </p:nvCxnSpPr>
        <p:spPr>
          <a:xfrm flipH="1">
            <a:off x="4804726" y="2853144"/>
            <a:ext cx="2361384" cy="32911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AFC6C0F0-39A2-2612-CB39-329C5922A95A}"/>
              </a:ext>
            </a:extLst>
          </p:cNvPr>
          <p:cNvSpPr txBox="1"/>
          <p:nvPr/>
        </p:nvSpPr>
        <p:spPr>
          <a:xfrm>
            <a:off x="4007166" y="1505981"/>
            <a:ext cx="1256025" cy="1015663"/>
          </a:xfrm>
          <a:prstGeom prst="rect">
            <a:avLst/>
          </a:prstGeom>
          <a:noFill/>
        </p:spPr>
        <p:txBody>
          <a:bodyPr wrap="square" rtlCol="0">
            <a:spAutoFit/>
          </a:bodyPr>
          <a:lstStyle/>
          <a:p>
            <a:pPr algn="l"/>
            <a:r>
              <a:rPr lang="en-GB" sz="1000" b="1">
                <a:solidFill>
                  <a:schemeClr val="bg1"/>
                </a:solidFill>
                <a:latin typeface="Roboto" panose="02000000000000000000" pitchFamily="2" charset="0"/>
                <a:ea typeface="Roboto" panose="02000000000000000000" pitchFamily="2" charset="0"/>
                <a:cs typeface="Roboto" panose="02000000000000000000" pitchFamily="2" charset="0"/>
              </a:rPr>
              <a:t>UK</a:t>
            </a:r>
          </a:p>
          <a:p>
            <a:pPr algn="l"/>
            <a:r>
              <a:rPr lang="en-GB" sz="1000">
                <a:solidFill>
                  <a:schemeClr val="bg1"/>
                </a:solidFill>
                <a:latin typeface="Roboto" panose="02000000000000000000" pitchFamily="2" charset="0"/>
                <a:ea typeface="Roboto" panose="02000000000000000000" pitchFamily="2" charset="0"/>
                <a:cs typeface="Roboto" panose="02000000000000000000" pitchFamily="2" charset="0"/>
              </a:rPr>
              <a:t>Hockney (Y2)</a:t>
            </a:r>
          </a:p>
          <a:p>
            <a:pPr algn="l"/>
            <a:r>
              <a:rPr lang="en-GB" sz="1000" err="1">
                <a:solidFill>
                  <a:schemeClr val="bg1"/>
                </a:solidFill>
                <a:latin typeface="Roboto" panose="02000000000000000000" pitchFamily="2" charset="0"/>
                <a:ea typeface="Roboto" panose="02000000000000000000" pitchFamily="2" charset="0"/>
                <a:cs typeface="Roboto" panose="02000000000000000000" pitchFamily="2" charset="0"/>
              </a:rPr>
              <a:t>Ofili</a:t>
            </a: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 (Y3)</a:t>
            </a:r>
          </a:p>
          <a:p>
            <a:pPr algn="l"/>
            <a:r>
              <a:rPr lang="en-GB" sz="1000">
                <a:solidFill>
                  <a:schemeClr val="bg1"/>
                </a:solidFill>
                <a:latin typeface="Roboto" panose="02000000000000000000" pitchFamily="2" charset="0"/>
                <a:ea typeface="Roboto" panose="02000000000000000000" pitchFamily="2" charset="0"/>
                <a:cs typeface="Roboto" panose="02000000000000000000" pitchFamily="2" charset="0"/>
              </a:rPr>
              <a:t>Long (Y5)</a:t>
            </a:r>
          </a:p>
          <a:p>
            <a:pPr algn="l"/>
            <a:r>
              <a:rPr lang="en-GB" sz="1000" err="1">
                <a:solidFill>
                  <a:schemeClr val="bg1"/>
                </a:solidFill>
                <a:latin typeface="Roboto" panose="02000000000000000000" pitchFamily="2" charset="0"/>
                <a:ea typeface="Roboto" panose="02000000000000000000" pitchFamily="2" charset="0"/>
                <a:cs typeface="Roboto" panose="02000000000000000000" pitchFamily="2" charset="0"/>
              </a:rPr>
              <a:t>Himid</a:t>
            </a: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 (Y5)</a:t>
            </a:r>
          </a:p>
          <a:p>
            <a:pPr algn="l"/>
            <a:r>
              <a:rPr lang="en-GB" sz="1000">
                <a:solidFill>
                  <a:schemeClr val="bg1"/>
                </a:solidFill>
                <a:latin typeface="Roboto" panose="02000000000000000000" pitchFamily="2" charset="0"/>
                <a:ea typeface="Roboto" panose="02000000000000000000" pitchFamily="2" charset="0"/>
                <a:cs typeface="Roboto" panose="02000000000000000000" pitchFamily="2" charset="0"/>
              </a:rPr>
              <a:t>Boyce (Y6)</a:t>
            </a:r>
          </a:p>
        </p:txBody>
      </p:sp>
      <p:cxnSp>
        <p:nvCxnSpPr>
          <p:cNvPr id="26" name="Straight Arrow Connector 25">
            <a:extLst>
              <a:ext uri="{FF2B5EF4-FFF2-40B4-BE49-F238E27FC236}">
                <a16:creationId xmlns:a16="http://schemas.microsoft.com/office/drawing/2014/main" id="{03B932D1-FE5B-A5D2-81FD-10D077045F73}"/>
              </a:ext>
            </a:extLst>
          </p:cNvPr>
          <p:cNvCxnSpPr>
            <a:cxnSpLocks/>
          </p:cNvCxnSpPr>
          <p:nvPr/>
        </p:nvCxnSpPr>
        <p:spPr>
          <a:xfrm>
            <a:off x="4429387" y="2491350"/>
            <a:ext cx="206162" cy="63936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FF7F44C7-9AED-BA50-25EF-4F029695AC34}"/>
              </a:ext>
            </a:extLst>
          </p:cNvPr>
          <p:cNvSpPr txBox="1"/>
          <p:nvPr/>
        </p:nvSpPr>
        <p:spPr>
          <a:xfrm>
            <a:off x="7765808" y="4002696"/>
            <a:ext cx="1621473" cy="400110"/>
          </a:xfrm>
          <a:prstGeom prst="rect">
            <a:avLst/>
          </a:prstGeom>
          <a:noFill/>
        </p:spPr>
        <p:txBody>
          <a:bodyPr wrap="square" rtlCol="0">
            <a:spAutoFit/>
          </a:bodyPr>
          <a:lstStyle/>
          <a:p>
            <a:pPr algn="l"/>
            <a:r>
              <a:rPr lang="en-GB" sz="1000" b="1">
                <a:solidFill>
                  <a:schemeClr val="bg1"/>
                </a:solidFill>
                <a:latin typeface="Roboto" panose="02000000000000000000" pitchFamily="2" charset="0"/>
                <a:ea typeface="Roboto" panose="02000000000000000000" pitchFamily="2" charset="0"/>
                <a:cs typeface="Roboto" panose="02000000000000000000" pitchFamily="2" charset="0"/>
              </a:rPr>
              <a:t>Iraq</a:t>
            </a:r>
          </a:p>
          <a:p>
            <a:pPr algn="l"/>
            <a:r>
              <a:rPr lang="en-GB" sz="1000">
                <a:solidFill>
                  <a:schemeClr val="bg1"/>
                </a:solidFill>
                <a:latin typeface="Roboto" panose="02000000000000000000" pitchFamily="2" charset="0"/>
                <a:ea typeface="Roboto" panose="02000000000000000000" pitchFamily="2" charset="0"/>
                <a:cs typeface="Roboto" panose="02000000000000000000" pitchFamily="2" charset="0"/>
              </a:rPr>
              <a:t>Hadid (British-Iraqi) (Y2)</a:t>
            </a:r>
          </a:p>
        </p:txBody>
      </p:sp>
      <p:cxnSp>
        <p:nvCxnSpPr>
          <p:cNvPr id="29" name="Straight Arrow Connector 28">
            <a:extLst>
              <a:ext uri="{FF2B5EF4-FFF2-40B4-BE49-F238E27FC236}">
                <a16:creationId xmlns:a16="http://schemas.microsoft.com/office/drawing/2014/main" id="{E50B1900-CF66-FF85-3541-2013507690C8}"/>
              </a:ext>
            </a:extLst>
          </p:cNvPr>
          <p:cNvCxnSpPr>
            <a:cxnSpLocks/>
            <a:stCxn id="28" idx="1"/>
          </p:cNvCxnSpPr>
          <p:nvPr/>
        </p:nvCxnSpPr>
        <p:spPr>
          <a:xfrm flipH="1" flipV="1">
            <a:off x="5301842" y="3492161"/>
            <a:ext cx="2463966" cy="71059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D4716071-A5D8-EB97-C98E-C401F06C687E}"/>
              </a:ext>
            </a:extLst>
          </p:cNvPr>
          <p:cNvSpPr txBox="1"/>
          <p:nvPr/>
        </p:nvSpPr>
        <p:spPr>
          <a:xfrm>
            <a:off x="7668271" y="3305263"/>
            <a:ext cx="1069527" cy="553998"/>
          </a:xfrm>
          <a:prstGeom prst="rect">
            <a:avLst/>
          </a:prstGeom>
          <a:noFill/>
        </p:spPr>
        <p:txBody>
          <a:bodyPr wrap="square" rtlCol="0">
            <a:spAutoFit/>
          </a:bodyPr>
          <a:lstStyle/>
          <a:p>
            <a:pPr algn="l"/>
            <a:r>
              <a:rPr lang="en-GB" sz="1000" b="1">
                <a:solidFill>
                  <a:schemeClr val="bg1"/>
                </a:solidFill>
                <a:latin typeface="Roboto" panose="02000000000000000000" pitchFamily="2" charset="0"/>
                <a:ea typeface="Roboto" panose="02000000000000000000" pitchFamily="2" charset="0"/>
                <a:cs typeface="Roboto" panose="02000000000000000000" pitchFamily="2" charset="0"/>
              </a:rPr>
              <a:t>Japan</a:t>
            </a:r>
          </a:p>
          <a:p>
            <a:pPr algn="l"/>
            <a:r>
              <a:rPr lang="en-GB" sz="1000">
                <a:solidFill>
                  <a:schemeClr val="bg1"/>
                </a:solidFill>
                <a:latin typeface="Roboto" panose="02000000000000000000" pitchFamily="2" charset="0"/>
                <a:ea typeface="Roboto" panose="02000000000000000000" pitchFamily="2" charset="0"/>
                <a:cs typeface="Roboto" panose="02000000000000000000" pitchFamily="2" charset="0"/>
              </a:rPr>
              <a:t>Hokusai (Y2)</a:t>
            </a:r>
          </a:p>
          <a:p>
            <a:pPr algn="l"/>
            <a:r>
              <a:rPr lang="en-GB" sz="1000">
                <a:solidFill>
                  <a:schemeClr val="bg1"/>
                </a:solidFill>
                <a:latin typeface="Roboto" panose="02000000000000000000" pitchFamily="2" charset="0"/>
                <a:ea typeface="Roboto" panose="02000000000000000000" pitchFamily="2" charset="0"/>
                <a:cs typeface="Roboto" panose="02000000000000000000" pitchFamily="2" charset="0"/>
              </a:rPr>
              <a:t>Kusama (Y4)</a:t>
            </a:r>
          </a:p>
        </p:txBody>
      </p:sp>
      <p:cxnSp>
        <p:nvCxnSpPr>
          <p:cNvPr id="34" name="Straight Arrow Connector 33">
            <a:extLst>
              <a:ext uri="{FF2B5EF4-FFF2-40B4-BE49-F238E27FC236}">
                <a16:creationId xmlns:a16="http://schemas.microsoft.com/office/drawing/2014/main" id="{456E3E16-CD2B-F486-F2BF-B66C59C8D041}"/>
              </a:ext>
            </a:extLst>
          </p:cNvPr>
          <p:cNvCxnSpPr>
            <a:cxnSpLocks/>
            <a:stCxn id="33" idx="1"/>
          </p:cNvCxnSpPr>
          <p:nvPr/>
        </p:nvCxnSpPr>
        <p:spPr>
          <a:xfrm flipH="1" flipV="1">
            <a:off x="6719751" y="3428373"/>
            <a:ext cx="948520" cy="153889"/>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2C95C4A5-46FE-8C84-ACFE-124168631C5F}"/>
              </a:ext>
            </a:extLst>
          </p:cNvPr>
          <p:cNvSpPr txBox="1"/>
          <p:nvPr/>
        </p:nvSpPr>
        <p:spPr>
          <a:xfrm>
            <a:off x="482200" y="3329345"/>
            <a:ext cx="1259148" cy="400110"/>
          </a:xfrm>
          <a:prstGeom prst="rect">
            <a:avLst/>
          </a:prstGeom>
          <a:noFill/>
        </p:spPr>
        <p:txBody>
          <a:bodyPr wrap="square" rtlCol="0">
            <a:spAutoFit/>
          </a:bodyPr>
          <a:lstStyle/>
          <a:p>
            <a:pPr algn="l"/>
            <a:r>
              <a:rPr lang="en-GB" sz="1000" b="1">
                <a:solidFill>
                  <a:schemeClr val="bg1"/>
                </a:solidFill>
                <a:latin typeface="Roboto" panose="02000000000000000000" pitchFamily="2" charset="0"/>
                <a:ea typeface="Roboto" panose="02000000000000000000" pitchFamily="2" charset="0"/>
                <a:cs typeface="Roboto" panose="02000000000000000000" pitchFamily="2" charset="0"/>
              </a:rPr>
              <a:t>Spain</a:t>
            </a:r>
          </a:p>
          <a:p>
            <a:pPr algn="l"/>
            <a:r>
              <a:rPr lang="en-GB" sz="1000">
                <a:solidFill>
                  <a:schemeClr val="bg1"/>
                </a:solidFill>
                <a:latin typeface="Roboto" panose="02000000000000000000" pitchFamily="2" charset="0"/>
                <a:ea typeface="Roboto" panose="02000000000000000000" pitchFamily="2" charset="0"/>
                <a:cs typeface="Roboto" panose="02000000000000000000" pitchFamily="2" charset="0"/>
              </a:rPr>
              <a:t>Picasso (Y2)</a:t>
            </a:r>
          </a:p>
        </p:txBody>
      </p:sp>
      <p:cxnSp>
        <p:nvCxnSpPr>
          <p:cNvPr id="39" name="Straight Arrow Connector 38">
            <a:extLst>
              <a:ext uri="{FF2B5EF4-FFF2-40B4-BE49-F238E27FC236}">
                <a16:creationId xmlns:a16="http://schemas.microsoft.com/office/drawing/2014/main" id="{BB4EC438-9A0E-3ACA-18D4-74636C147F23}"/>
              </a:ext>
            </a:extLst>
          </p:cNvPr>
          <p:cNvCxnSpPr>
            <a:cxnSpLocks/>
          </p:cNvCxnSpPr>
          <p:nvPr/>
        </p:nvCxnSpPr>
        <p:spPr>
          <a:xfrm flipV="1">
            <a:off x="1358713" y="3346908"/>
            <a:ext cx="3276836" cy="235354"/>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75A04674-FD90-7B7C-D44E-2AD2EB5961A5}"/>
              </a:ext>
            </a:extLst>
          </p:cNvPr>
          <p:cNvCxnSpPr>
            <a:cxnSpLocks/>
          </p:cNvCxnSpPr>
          <p:nvPr/>
        </p:nvCxnSpPr>
        <p:spPr>
          <a:xfrm>
            <a:off x="1813491" y="3024769"/>
            <a:ext cx="1478655" cy="305112"/>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3F2594DC-1240-DCA7-64B7-689FA474E652}"/>
              </a:ext>
            </a:extLst>
          </p:cNvPr>
          <p:cNvSpPr txBox="1"/>
          <p:nvPr/>
        </p:nvSpPr>
        <p:spPr>
          <a:xfrm>
            <a:off x="993576" y="2754645"/>
            <a:ext cx="1075099" cy="400110"/>
          </a:xfrm>
          <a:prstGeom prst="rect">
            <a:avLst/>
          </a:prstGeom>
          <a:noFill/>
        </p:spPr>
        <p:txBody>
          <a:bodyPr wrap="square" rtlCol="0">
            <a:spAutoFit/>
          </a:bodyPr>
          <a:lstStyle/>
          <a:p>
            <a:pPr algn="l"/>
            <a:r>
              <a:rPr lang="en-GB" sz="1000" b="1">
                <a:solidFill>
                  <a:schemeClr val="bg1"/>
                </a:solidFill>
                <a:latin typeface="Roboto" panose="02000000000000000000" pitchFamily="2" charset="0"/>
                <a:ea typeface="Roboto" panose="02000000000000000000" pitchFamily="2" charset="0"/>
                <a:cs typeface="Roboto" panose="02000000000000000000" pitchFamily="2" charset="0"/>
              </a:rPr>
              <a:t>USA</a:t>
            </a:r>
          </a:p>
          <a:p>
            <a:pPr algn="l"/>
            <a:r>
              <a:rPr lang="en-GB" sz="1000">
                <a:solidFill>
                  <a:schemeClr val="bg1"/>
                </a:solidFill>
                <a:latin typeface="Roboto" panose="02000000000000000000" pitchFamily="2" charset="0"/>
                <a:ea typeface="Roboto" panose="02000000000000000000" pitchFamily="2" charset="0"/>
                <a:cs typeface="Roboto" panose="02000000000000000000" pitchFamily="2" charset="0"/>
              </a:rPr>
              <a:t>McGee (Y1)</a:t>
            </a:r>
          </a:p>
        </p:txBody>
      </p:sp>
      <p:cxnSp>
        <p:nvCxnSpPr>
          <p:cNvPr id="46" name="Straight Arrow Connector 45">
            <a:extLst>
              <a:ext uri="{FF2B5EF4-FFF2-40B4-BE49-F238E27FC236}">
                <a16:creationId xmlns:a16="http://schemas.microsoft.com/office/drawing/2014/main" id="{473D4E90-61DB-BF50-9E7B-DCDFFE4BE810}"/>
              </a:ext>
            </a:extLst>
          </p:cNvPr>
          <p:cNvCxnSpPr>
            <a:cxnSpLocks/>
          </p:cNvCxnSpPr>
          <p:nvPr/>
        </p:nvCxnSpPr>
        <p:spPr>
          <a:xfrm flipV="1">
            <a:off x="1459684" y="3678254"/>
            <a:ext cx="1658340" cy="500103"/>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6BF14C1A-BBD5-1DB6-D223-47A18745B29C}"/>
              </a:ext>
            </a:extLst>
          </p:cNvPr>
          <p:cNvSpPr txBox="1"/>
          <p:nvPr/>
        </p:nvSpPr>
        <p:spPr>
          <a:xfrm>
            <a:off x="810322" y="4057029"/>
            <a:ext cx="1069527" cy="400110"/>
          </a:xfrm>
          <a:prstGeom prst="rect">
            <a:avLst/>
          </a:prstGeom>
          <a:noFill/>
        </p:spPr>
        <p:txBody>
          <a:bodyPr wrap="square" rtlCol="0">
            <a:spAutoFit/>
          </a:bodyPr>
          <a:lstStyle/>
          <a:p>
            <a:pPr algn="l"/>
            <a:r>
              <a:rPr lang="en-GB" sz="1000" b="1">
                <a:solidFill>
                  <a:schemeClr val="bg1"/>
                </a:solidFill>
                <a:latin typeface="Roboto" panose="02000000000000000000" pitchFamily="2" charset="0"/>
                <a:ea typeface="Roboto" panose="02000000000000000000" pitchFamily="2" charset="0"/>
                <a:cs typeface="Roboto" panose="02000000000000000000" pitchFamily="2" charset="0"/>
              </a:rPr>
              <a:t>Mexico</a:t>
            </a:r>
          </a:p>
          <a:p>
            <a:pPr algn="l"/>
            <a:r>
              <a:rPr lang="en-GB" sz="1000">
                <a:solidFill>
                  <a:schemeClr val="bg1"/>
                </a:solidFill>
                <a:latin typeface="Roboto" panose="02000000000000000000" pitchFamily="2" charset="0"/>
                <a:ea typeface="Roboto" panose="02000000000000000000" pitchFamily="2" charset="0"/>
                <a:cs typeface="Roboto" panose="02000000000000000000" pitchFamily="2" charset="0"/>
              </a:rPr>
              <a:t>Kahlo (Y5)</a:t>
            </a:r>
          </a:p>
        </p:txBody>
      </p:sp>
      <p:cxnSp>
        <p:nvCxnSpPr>
          <p:cNvPr id="49" name="Straight Arrow Connector 48">
            <a:extLst>
              <a:ext uri="{FF2B5EF4-FFF2-40B4-BE49-F238E27FC236}">
                <a16:creationId xmlns:a16="http://schemas.microsoft.com/office/drawing/2014/main" id="{9BCB46CC-0E10-FB4F-3905-94DD34CE3A2A}"/>
              </a:ext>
            </a:extLst>
          </p:cNvPr>
          <p:cNvCxnSpPr>
            <a:cxnSpLocks/>
            <a:stCxn id="51" idx="1"/>
          </p:cNvCxnSpPr>
          <p:nvPr/>
        </p:nvCxnSpPr>
        <p:spPr>
          <a:xfrm flipH="1" flipV="1">
            <a:off x="4785220" y="3912472"/>
            <a:ext cx="2408791" cy="1371824"/>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5F9D587F-2423-E073-6026-1B49697D8622}"/>
              </a:ext>
            </a:extLst>
          </p:cNvPr>
          <p:cNvSpPr txBox="1"/>
          <p:nvPr/>
        </p:nvSpPr>
        <p:spPr>
          <a:xfrm>
            <a:off x="7194011" y="5084241"/>
            <a:ext cx="2055302" cy="400110"/>
          </a:xfrm>
          <a:prstGeom prst="rect">
            <a:avLst/>
          </a:prstGeom>
          <a:noFill/>
        </p:spPr>
        <p:txBody>
          <a:bodyPr wrap="square" rtlCol="0">
            <a:spAutoFit/>
          </a:bodyPr>
          <a:lstStyle/>
          <a:p>
            <a:pPr algn="l"/>
            <a:r>
              <a:rPr lang="en-GB" sz="1000" b="1">
                <a:solidFill>
                  <a:schemeClr val="bg1"/>
                </a:solidFill>
                <a:latin typeface="Roboto" panose="02000000000000000000" pitchFamily="2" charset="0"/>
                <a:ea typeface="Roboto" panose="02000000000000000000" pitchFamily="2" charset="0"/>
                <a:cs typeface="Roboto" panose="02000000000000000000" pitchFamily="2" charset="0"/>
              </a:rPr>
              <a:t>Nigeria</a:t>
            </a:r>
          </a:p>
          <a:p>
            <a:pPr algn="l"/>
            <a:r>
              <a:rPr lang="en-GB" sz="1000" err="1">
                <a:solidFill>
                  <a:schemeClr val="bg1"/>
                </a:solidFill>
                <a:latin typeface="Roboto" panose="02000000000000000000" pitchFamily="2" charset="0"/>
                <a:ea typeface="Roboto" panose="02000000000000000000" pitchFamily="2" charset="0"/>
                <a:cs typeface="Roboto" panose="02000000000000000000" pitchFamily="2" charset="0"/>
              </a:rPr>
              <a:t>Shonibare</a:t>
            </a:r>
            <a:r>
              <a:rPr lang="en-GB" sz="1000">
                <a:solidFill>
                  <a:schemeClr val="bg1"/>
                </a:solidFill>
                <a:latin typeface="Roboto" panose="02000000000000000000" pitchFamily="2" charset="0"/>
                <a:ea typeface="Roboto" panose="02000000000000000000" pitchFamily="2" charset="0"/>
                <a:cs typeface="Roboto" panose="02000000000000000000" pitchFamily="2" charset="0"/>
              </a:rPr>
              <a:t> (British-Nigerian) (Y6)</a:t>
            </a:r>
          </a:p>
        </p:txBody>
      </p:sp>
      <p:sp>
        <p:nvSpPr>
          <p:cNvPr id="52" name="TextBox 51">
            <a:extLst>
              <a:ext uri="{FF2B5EF4-FFF2-40B4-BE49-F238E27FC236}">
                <a16:creationId xmlns:a16="http://schemas.microsoft.com/office/drawing/2014/main" id="{6A668E59-6682-505B-5133-07B48B5CDEEA}"/>
              </a:ext>
            </a:extLst>
          </p:cNvPr>
          <p:cNvSpPr txBox="1"/>
          <p:nvPr/>
        </p:nvSpPr>
        <p:spPr>
          <a:xfrm>
            <a:off x="1269868" y="5129833"/>
            <a:ext cx="1069527" cy="400110"/>
          </a:xfrm>
          <a:prstGeom prst="rect">
            <a:avLst/>
          </a:prstGeom>
          <a:noFill/>
        </p:spPr>
        <p:txBody>
          <a:bodyPr wrap="square" rtlCol="0">
            <a:spAutoFit/>
          </a:bodyPr>
          <a:lstStyle/>
          <a:p>
            <a:pPr algn="l"/>
            <a:r>
              <a:rPr lang="en-GB" sz="1000" b="1">
                <a:solidFill>
                  <a:schemeClr val="bg1"/>
                </a:solidFill>
                <a:latin typeface="Roboto" panose="02000000000000000000" pitchFamily="2" charset="0"/>
                <a:ea typeface="Roboto" panose="02000000000000000000" pitchFamily="2" charset="0"/>
                <a:cs typeface="Roboto" panose="02000000000000000000" pitchFamily="2" charset="0"/>
              </a:rPr>
              <a:t>Colombia</a:t>
            </a:r>
          </a:p>
          <a:p>
            <a:pPr algn="l"/>
            <a:r>
              <a:rPr lang="en-GB" sz="1000">
                <a:solidFill>
                  <a:schemeClr val="bg1"/>
                </a:solidFill>
                <a:latin typeface="Roboto" panose="02000000000000000000" pitchFamily="2" charset="0"/>
                <a:ea typeface="Roboto" panose="02000000000000000000" pitchFamily="2" charset="0"/>
                <a:cs typeface="Roboto" panose="02000000000000000000" pitchFamily="2" charset="0"/>
              </a:rPr>
              <a:t>Rodriguez (Y4)</a:t>
            </a:r>
          </a:p>
        </p:txBody>
      </p:sp>
      <p:cxnSp>
        <p:nvCxnSpPr>
          <p:cNvPr id="53" name="Straight Arrow Connector 52">
            <a:extLst>
              <a:ext uri="{FF2B5EF4-FFF2-40B4-BE49-F238E27FC236}">
                <a16:creationId xmlns:a16="http://schemas.microsoft.com/office/drawing/2014/main" id="{E2DE29AD-A51F-0664-E13A-A78D71D130A7}"/>
              </a:ext>
            </a:extLst>
          </p:cNvPr>
          <p:cNvCxnSpPr>
            <a:cxnSpLocks/>
            <a:stCxn id="52" idx="0"/>
          </p:cNvCxnSpPr>
          <p:nvPr/>
        </p:nvCxnSpPr>
        <p:spPr>
          <a:xfrm flipV="1">
            <a:off x="1804632" y="4002696"/>
            <a:ext cx="1731386" cy="112713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3788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019A00-F032-4933-8D7C-17525C993998}"/>
              </a:ext>
            </a:extLst>
          </p:cNvPr>
          <p:cNvSpPr>
            <a:spLocks noGrp="1"/>
          </p:cNvSpPr>
          <p:nvPr>
            <p:ph type="body" sz="quarter" idx="10"/>
          </p:nvPr>
        </p:nvSpPr>
        <p:spPr/>
        <p:txBody>
          <a:bodyPr>
            <a:noAutofit/>
          </a:bodyPr>
          <a:lstStyle/>
          <a:p>
            <a:r>
              <a:rPr lang="en-US" sz="2400"/>
              <a:t>Progression in Disciplinary Knowledge</a:t>
            </a:r>
            <a:endParaRPr lang="en-GB" sz="2400"/>
          </a:p>
        </p:txBody>
      </p:sp>
      <p:graphicFrame>
        <p:nvGraphicFramePr>
          <p:cNvPr id="4" name="Content Placeholder 4">
            <a:extLst>
              <a:ext uri="{FF2B5EF4-FFF2-40B4-BE49-F238E27FC236}">
                <a16:creationId xmlns:a16="http://schemas.microsoft.com/office/drawing/2014/main" id="{8A7ED9C2-13AB-4C86-BEDE-F5B3CDAFFB8F}"/>
              </a:ext>
            </a:extLst>
          </p:cNvPr>
          <p:cNvGraphicFramePr>
            <a:graphicFrameLocks/>
          </p:cNvGraphicFramePr>
          <p:nvPr>
            <p:extLst>
              <p:ext uri="{D42A27DB-BD31-4B8C-83A1-F6EECF244321}">
                <p14:modId xmlns:p14="http://schemas.microsoft.com/office/powerpoint/2010/main" val="3005343745"/>
              </p:ext>
            </p:extLst>
          </p:nvPr>
        </p:nvGraphicFramePr>
        <p:xfrm>
          <a:off x="203201" y="825577"/>
          <a:ext cx="9175417" cy="5591863"/>
        </p:xfrm>
        <a:graphic>
          <a:graphicData uri="http://schemas.openxmlformats.org/drawingml/2006/table">
            <a:tbl>
              <a:tblPr firstRow="1" firstCol="1" bandRow="1"/>
              <a:tblGrid>
                <a:gridCol w="480678">
                  <a:extLst>
                    <a:ext uri="{9D8B030D-6E8A-4147-A177-3AD203B41FA5}">
                      <a16:colId xmlns:a16="http://schemas.microsoft.com/office/drawing/2014/main" val="20000"/>
                    </a:ext>
                  </a:extLst>
                </a:gridCol>
                <a:gridCol w="2955385">
                  <a:extLst>
                    <a:ext uri="{9D8B030D-6E8A-4147-A177-3AD203B41FA5}">
                      <a16:colId xmlns:a16="http://schemas.microsoft.com/office/drawing/2014/main" val="2580161655"/>
                    </a:ext>
                  </a:extLst>
                </a:gridCol>
                <a:gridCol w="2869677">
                  <a:extLst>
                    <a:ext uri="{9D8B030D-6E8A-4147-A177-3AD203B41FA5}">
                      <a16:colId xmlns:a16="http://schemas.microsoft.com/office/drawing/2014/main" val="1134524090"/>
                    </a:ext>
                  </a:extLst>
                </a:gridCol>
                <a:gridCol w="2869677">
                  <a:extLst>
                    <a:ext uri="{9D8B030D-6E8A-4147-A177-3AD203B41FA5}">
                      <a16:colId xmlns:a16="http://schemas.microsoft.com/office/drawing/2014/main" val="3371073341"/>
                    </a:ext>
                  </a:extLst>
                </a:gridCol>
              </a:tblGrid>
              <a:tr h="210108">
                <a:tc>
                  <a:txBody>
                    <a:bodyPr/>
                    <a:lstStyle/>
                    <a:p>
                      <a:pPr algn="ctr">
                        <a:lnSpc>
                          <a:spcPct val="115000"/>
                        </a:lnSpc>
                        <a:spcAft>
                          <a:spcPts val="1000"/>
                        </a:spcAft>
                      </a:pPr>
                      <a:r>
                        <a:rPr lang="en-GB"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rPr>
                        <a:t> </a:t>
                      </a:r>
                    </a:p>
                  </a:txBody>
                  <a:tcPr marL="59120" marR="59120" marT="0" marB="0">
                    <a:lnL>
                      <a:noFill/>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noFill/>
                  </a:tcPr>
                </a:tc>
                <a:tc>
                  <a:txBody>
                    <a:bodyPr/>
                    <a:lstStyle/>
                    <a:p>
                      <a:pPr algn="ctr">
                        <a:lnSpc>
                          <a:spcPct val="115000"/>
                        </a:lnSpc>
                        <a:spcAft>
                          <a:spcPts val="1000"/>
                        </a:spcAft>
                      </a:pPr>
                      <a:r>
                        <a:rPr lang="en-US" sz="1000" b="1">
                          <a:solidFill>
                            <a:schemeClr val="bg1"/>
                          </a:solidFill>
                          <a:effectLst/>
                          <a:latin typeface="ABeeZee" panose="02000000000000000000" pitchFamily="2" charset="0"/>
                          <a:ea typeface="Calibri" panose="020F0502020204030204" pitchFamily="34" charset="0"/>
                          <a:cs typeface="Times New Roman" panose="02020603050405020304" pitchFamily="18" charset="0"/>
                        </a:rPr>
                        <a:t>What do artists do?</a:t>
                      </a:r>
                      <a:endParaRPr lang="en-GB" sz="1000" b="1">
                        <a:solidFill>
                          <a:schemeClr val="bg1"/>
                        </a:solidFill>
                        <a:effectLst/>
                        <a:latin typeface="ABeeZee" panose="02000000000000000000" pitchFamily="2" charset="0"/>
                        <a:ea typeface="Calibri" panose="020F0502020204030204" pitchFamily="34" charset="0"/>
                        <a:cs typeface="Times New Roman" panose="02020603050405020304" pitchFamily="18" charset="0"/>
                      </a:endParaRPr>
                    </a:p>
                  </a:txBody>
                  <a:tcPr marL="59120" marR="591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lang="en-US" sz="1000" b="1">
                          <a:solidFill>
                            <a:schemeClr val="bg1"/>
                          </a:solidFill>
                          <a:effectLst/>
                          <a:latin typeface="ABeeZee" panose="02000000000000000000" pitchFamily="2" charset="0"/>
                          <a:ea typeface="Calibri" panose="020F0502020204030204" pitchFamily="34" charset="0"/>
                          <a:cs typeface="Times New Roman" panose="02020603050405020304" pitchFamily="18" charset="0"/>
                        </a:rPr>
                        <a:t>What inspires artists?</a:t>
                      </a:r>
                      <a:endParaRPr lang="en-GB" sz="1000" b="1">
                        <a:solidFill>
                          <a:schemeClr val="bg1"/>
                        </a:solidFill>
                        <a:effectLst/>
                        <a:latin typeface="ABeeZee" panose="02000000000000000000" pitchFamily="2" charset="0"/>
                        <a:ea typeface="Calibri" panose="020F0502020204030204" pitchFamily="34" charset="0"/>
                        <a:cs typeface="Times New Roman" panose="02020603050405020304" pitchFamily="18" charset="0"/>
                      </a:endParaRPr>
                    </a:p>
                  </a:txBody>
                  <a:tcPr marL="59120" marR="591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lang="en-US" sz="1000" b="1">
                          <a:solidFill>
                            <a:schemeClr val="bg1"/>
                          </a:solidFill>
                          <a:effectLst/>
                          <a:latin typeface="ABeeZee" panose="02000000000000000000" pitchFamily="2" charset="0"/>
                          <a:ea typeface="Calibri" panose="020F0502020204030204" pitchFamily="34" charset="0"/>
                          <a:cs typeface="Times New Roman" panose="02020603050405020304" pitchFamily="18" charset="0"/>
                        </a:rPr>
                        <a:t>Understanding Artworks</a:t>
                      </a:r>
                      <a:endParaRPr lang="en-GB" sz="1000" b="1">
                        <a:solidFill>
                          <a:schemeClr val="bg1"/>
                        </a:solidFill>
                        <a:effectLst/>
                        <a:latin typeface="ABeeZee" panose="02000000000000000000" pitchFamily="2" charset="0"/>
                        <a:ea typeface="Calibri" panose="020F0502020204030204" pitchFamily="34" charset="0"/>
                        <a:cs typeface="Times New Roman" panose="02020603050405020304" pitchFamily="18" charset="0"/>
                      </a:endParaRPr>
                    </a:p>
                  </a:txBody>
                  <a:tcPr marL="59120" marR="591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246596">
                <a:tc>
                  <a:txBody>
                    <a:bodyPr/>
                    <a:lstStyle/>
                    <a:p>
                      <a:pPr algn="ctr">
                        <a:lnSpc>
                          <a:spcPct val="115000"/>
                        </a:lnSpc>
                        <a:spcAft>
                          <a:spcPts val="1000"/>
                        </a:spcAft>
                      </a:pPr>
                      <a:r>
                        <a:rPr lang="en-GB" sz="1000" b="1">
                          <a:solidFill>
                            <a:schemeClr val="bg1"/>
                          </a:solidFill>
                          <a:effectLst/>
                          <a:latin typeface="ABeeZee" panose="02000000000000000000" pitchFamily="2" charset="0"/>
                          <a:ea typeface="Calibri" panose="020F0502020204030204" pitchFamily="34" charset="0"/>
                          <a:cs typeface="Times New Roman" panose="02020603050405020304" pitchFamily="18" charset="0"/>
                        </a:rPr>
                        <a:t>EYFS</a:t>
                      </a:r>
                    </a:p>
                  </a:txBody>
                  <a:tcPr marL="59120" marR="591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indent="-72000" algn="l">
                        <a:lnSpc>
                          <a:spcPct val="100000"/>
                        </a:lnSpc>
                        <a:spcAft>
                          <a:spcPts val="200"/>
                        </a:spcAft>
                        <a:buFont typeface="Arial" panose="020B0604020202020204" pitchFamily="34" charset="0"/>
                        <a:buChar cha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Artists explore and play. </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72000" indent="-72000" algn="l">
                        <a:lnSpc>
                          <a:spcPct val="100000"/>
                        </a:lnSpc>
                        <a:spcAft>
                          <a:spcPts val="200"/>
                        </a:spcAft>
                        <a:buFont typeface="Arial" panose="020B0604020202020204" pitchFamily="34" charset="0"/>
                        <a:buChar char="•"/>
                      </a:pPr>
                      <a:r>
                        <a:rPr lang="en-GB"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Artists can be inspired by the stories they read.</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72000" indent="-72000" algn="l">
                        <a:lnSpc>
                          <a:spcPct val="100000"/>
                        </a:lnSpc>
                        <a:spcAft>
                          <a:spcPts val="200"/>
                        </a:spcAft>
                        <a:buFont typeface="Arial" panose="020B0604020202020204" pitchFamily="34" charset="0"/>
                        <a:buChar char="•"/>
                      </a:pPr>
                      <a:r>
                        <a:rPr lang="en-GB"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Make statements about my artwork.</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634656086"/>
                  </a:ext>
                </a:extLst>
              </a:tr>
              <a:tr h="433933">
                <a:tc>
                  <a:txBody>
                    <a:bodyPr/>
                    <a:lstStyle/>
                    <a:p>
                      <a:pPr algn="ctr">
                        <a:lnSpc>
                          <a:spcPct val="115000"/>
                        </a:lnSpc>
                        <a:spcAft>
                          <a:spcPts val="1000"/>
                        </a:spcAft>
                      </a:pPr>
                      <a:r>
                        <a:rPr lang="en-GB" sz="1000" b="1">
                          <a:solidFill>
                            <a:schemeClr val="bg1"/>
                          </a:solidFill>
                          <a:effectLst/>
                          <a:latin typeface="ABeeZee" panose="02000000000000000000" pitchFamily="2" charset="0"/>
                          <a:ea typeface="Calibri" panose="020F0502020204030204" pitchFamily="34" charset="0"/>
                          <a:cs typeface="Times New Roman" panose="02020603050405020304" pitchFamily="18" charset="0"/>
                        </a:rPr>
                        <a:t>Y1</a:t>
                      </a:r>
                    </a:p>
                  </a:txBody>
                  <a:tcPr marL="59120" marR="591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indent="-72000" algn="l">
                        <a:lnSpc>
                          <a:spcPct val="100000"/>
                        </a:lnSpc>
                        <a:spcAft>
                          <a:spcPts val="200"/>
                        </a:spcAft>
                        <a:buFont typeface="Arial" panose="020B0604020202020204" pitchFamily="34" charset="0"/>
                        <a:buChar cha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Artists experiment, explore and play. </a:t>
                      </a:r>
                    </a:p>
                    <a:p>
                      <a:pPr marL="72000" indent="-72000" algn="l">
                        <a:lnSpc>
                          <a:spcPct val="100000"/>
                        </a:lnSpc>
                        <a:spcAft>
                          <a:spcPts val="200"/>
                        </a:spcAft>
                        <a:buFont typeface="Arial" panose="020B0604020202020204" pitchFamily="34" charset="0"/>
                        <a:buChar cha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 sketchbook is a special book that artists use. </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72000" indent="-72000" algn="l">
                        <a:lnSpc>
                          <a:spcPct val="100000"/>
                        </a:lnSpc>
                        <a:spcAft>
                          <a:spcPts val="200"/>
                        </a:spcAft>
                        <a:buFont typeface="Arial" panose="020B0604020202020204" pitchFamily="34" charset="0"/>
                        <a:buChar cha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Artists can be inspired by the natural world.</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Review the above.</a:t>
                      </a:r>
                    </a:p>
                    <a:p>
                      <a:pPr marL="72000" indent="-72000" algn="l">
                        <a:lnSpc>
                          <a:spcPct val="100000"/>
                        </a:lnSpc>
                        <a:spcAft>
                          <a:spcPts val="200"/>
                        </a:spcAft>
                        <a:buFont typeface="Arial" panose="020B0604020202020204" pitchFamily="34" charset="0"/>
                        <a:buChar cha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Discuss the work of artists, including our own.</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28206591"/>
                  </a:ext>
                </a:extLst>
              </a:tr>
              <a:tr h="1461059">
                <a:tc>
                  <a:txBody>
                    <a:bodyPr/>
                    <a:lstStyle/>
                    <a:p>
                      <a:pPr algn="ctr">
                        <a:lnSpc>
                          <a:spcPct val="115000"/>
                        </a:lnSpc>
                        <a:spcAft>
                          <a:spcPts val="1000"/>
                        </a:spcAft>
                      </a:pPr>
                      <a:r>
                        <a:rPr lang="en-US" sz="1000" b="1">
                          <a:solidFill>
                            <a:schemeClr val="bg1"/>
                          </a:solidFill>
                          <a:effectLst/>
                          <a:latin typeface="ABeeZee" panose="02000000000000000000" pitchFamily="2" charset="0"/>
                          <a:cs typeface="Times New Roman" panose="02020603050405020304" pitchFamily="18" charset="0"/>
                        </a:rPr>
                        <a:t>Y</a:t>
                      </a:r>
                      <a:r>
                        <a:rPr lang="en-GB" sz="1000" b="1">
                          <a:solidFill>
                            <a:schemeClr val="bg1"/>
                          </a:solidFill>
                          <a:effectLst/>
                          <a:latin typeface="ABeeZee" panose="02000000000000000000" pitchFamily="2" charset="0"/>
                          <a:cs typeface="Times New Roman" panose="02020603050405020304" pitchFamily="18" charset="0"/>
                        </a:rPr>
                        <a:t>2</a:t>
                      </a:r>
                    </a:p>
                  </a:txBody>
                  <a:tcPr marL="59120" marR="591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Review the above.</a:t>
                      </a:r>
                    </a:p>
                    <a:p>
                      <a:pPr marL="72000" indent="-72000" algn="l">
                        <a:lnSpc>
                          <a:spcPct val="100000"/>
                        </a:lnSpc>
                        <a:spcAft>
                          <a:spcPts val="200"/>
                        </a:spcAft>
                        <a:buFont typeface="Arial" panose="020B0604020202020204" pitchFamily="34" charset="0"/>
                        <a:buChar cha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Artists often create art for its own sake. Designers create things that are useful and have a purpose.</a:t>
                      </a:r>
                    </a:p>
                    <a:p>
                      <a:pPr marL="72000" indent="-72000" algn="l">
                        <a:lnSpc>
                          <a:spcPct val="100000"/>
                        </a:lnSpc>
                        <a:spcAft>
                          <a:spcPts val="200"/>
                        </a:spcAft>
                        <a:buFont typeface="Arial" panose="020B0604020202020204" pitchFamily="34" charset="0"/>
                        <a:buChar cha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Sometimes artists are designers who create art for a specific purpose.</a:t>
                      </a:r>
                    </a:p>
                    <a:p>
                      <a:pPr marL="72000" indent="-72000" algn="l">
                        <a:lnSpc>
                          <a:spcPct val="100000"/>
                        </a:lnSpc>
                        <a:spcAft>
                          <a:spcPts val="200"/>
                        </a:spcAft>
                        <a:buFont typeface="Arial" panose="020B0604020202020204" pitchFamily="34" charset="0"/>
                        <a:buChar cha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Architects are artists and designers who design buildings.</a:t>
                      </a:r>
                    </a:p>
                    <a:p>
                      <a:pPr marL="72000" indent="-72000" algn="l">
                        <a:lnSpc>
                          <a:spcPct val="100000"/>
                        </a:lnSpc>
                        <a:spcAft>
                          <a:spcPts val="200"/>
                        </a:spcAft>
                        <a:buFont typeface="Arial" panose="020B0604020202020204" pitchFamily="34" charset="0"/>
                        <a:buChar cha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Art can be made by individual artists, or by a group of artists who collaborate.</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Review the above.</a:t>
                      </a:r>
                    </a:p>
                    <a:p>
                      <a:pPr marL="72000" indent="-72000" algn="l">
                        <a:lnSpc>
                          <a:spcPct val="100000"/>
                        </a:lnSpc>
                        <a:spcAft>
                          <a:spcPts val="200"/>
                        </a:spcAft>
                        <a:buFont typeface="Arial" panose="020B0604020202020204" pitchFamily="34" charset="0"/>
                        <a:buChar char="•"/>
                      </a:pPr>
                      <a:r>
                        <a:rPr lang="en-US" sz="1000" b="0">
                          <a:solidFill>
                            <a:schemeClr val="bg1"/>
                          </a:solidFill>
                          <a:latin typeface="Roboto" panose="02000000000000000000" pitchFamily="2" charset="0"/>
                          <a:ea typeface="Roboto" panose="02000000000000000000" pitchFamily="2" charset="0"/>
                        </a:rPr>
                        <a:t>Artists can be inspired by hidden details in seemingly ordinary objects.</a:t>
                      </a:r>
                    </a:p>
                    <a:p>
                      <a:pPr marL="72000" indent="-72000" algn="l">
                        <a:lnSpc>
                          <a:spcPct val="100000"/>
                        </a:lnSpc>
                        <a:spcAft>
                          <a:spcPts val="200"/>
                        </a:spcAft>
                        <a:buFont typeface="Arial" panose="020B0604020202020204" pitchFamily="34" charset="0"/>
                        <a:buChar char="•"/>
                      </a:pPr>
                      <a:r>
                        <a:rPr lang="en-US" sz="1000" b="0">
                          <a:solidFill>
                            <a:schemeClr val="bg1"/>
                          </a:solidFill>
                          <a:latin typeface="Roboto" panose="02000000000000000000" pitchFamily="2" charset="0"/>
                          <a:ea typeface="Roboto" panose="02000000000000000000" pitchFamily="2" charset="0"/>
                        </a:rPr>
                        <a:t>Artists can be inspired by the artificial (man-made) world.</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Review the above.</a:t>
                      </a:r>
                    </a:p>
                    <a:p>
                      <a:pPr marL="72000" indent="-72000" algn="l">
                        <a:lnSpc>
                          <a:spcPct val="100000"/>
                        </a:lnSpc>
                        <a:spcAft>
                          <a:spcPts val="200"/>
                        </a:spcAft>
                        <a:buFont typeface="Arial" panose="020B0604020202020204" pitchFamily="34" charset="0"/>
                        <a:buChar cha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Label the features of different artworks with key words.</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1"/>
                  </a:ext>
                </a:extLst>
              </a:tr>
              <a:tr h="931346">
                <a:tc>
                  <a:txBody>
                    <a:bodyPr/>
                    <a:lstStyle/>
                    <a:p>
                      <a:pPr algn="ctr">
                        <a:lnSpc>
                          <a:spcPct val="115000"/>
                        </a:lnSpc>
                        <a:spcAft>
                          <a:spcPts val="1000"/>
                        </a:spcAft>
                      </a:pPr>
                      <a:r>
                        <a:rPr lang="en-GB" sz="1000" b="1">
                          <a:solidFill>
                            <a:schemeClr val="bg1"/>
                          </a:solidFill>
                          <a:effectLst/>
                          <a:latin typeface="ABeeZee" panose="02000000000000000000" pitchFamily="2" charset="0"/>
                          <a:ea typeface="Calibri" panose="020F0502020204030204" pitchFamily="34" charset="0"/>
                          <a:cs typeface="Times New Roman" panose="02020603050405020304" pitchFamily="18" charset="0"/>
                        </a:rPr>
                        <a:t>Y3</a:t>
                      </a:r>
                    </a:p>
                  </a:txBody>
                  <a:tcPr marL="59120" marR="591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Review the above.</a:t>
                      </a:r>
                    </a:p>
                    <a:p>
                      <a:pPr marL="72000" indent="-72000" algn="l">
                        <a:lnSpc>
                          <a:spcPct val="100000"/>
                        </a:lnSpc>
                        <a:spcAft>
                          <a:spcPts val="200"/>
                        </a:spcAft>
                        <a:buFont typeface="Arial" panose="020B0604020202020204" pitchFamily="34" charset="0"/>
                        <a:buChar cha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Creating art is something humans have done from the very beginnings of their existence.</a:t>
                      </a:r>
                    </a:p>
                    <a:p>
                      <a:pPr marL="72000" indent="-72000" algn="l">
                        <a:lnSpc>
                          <a:spcPct val="100000"/>
                        </a:lnSpc>
                        <a:spcAft>
                          <a:spcPts val="200"/>
                        </a:spcAft>
                        <a:buFont typeface="Arial" panose="020B0604020202020204" pitchFamily="34" charset="0"/>
                        <a:buChar cha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Artists make choices about materials that are appropriate for their composition.</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Review the above.</a:t>
                      </a:r>
                    </a:p>
                    <a:p>
                      <a:pPr marL="72000" indent="-72000" algn="l">
                        <a:lnSpc>
                          <a:spcPct val="100000"/>
                        </a:lnSpc>
                        <a:spcAft>
                          <a:spcPts val="200"/>
                        </a:spcAft>
                        <a:buFont typeface="Arial" panose="020B0604020202020204" pitchFamily="34" charset="0"/>
                        <a:buChar cha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Artists can be inspired by each other, and we can make connections between our artworks and theirs.</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Review the above.</a:t>
                      </a:r>
                    </a:p>
                    <a:p>
                      <a:pPr marL="72000" indent="-72000" algn="l">
                        <a:lnSpc>
                          <a:spcPct val="100000"/>
                        </a:lnSpc>
                        <a:spcAft>
                          <a:spcPts val="200"/>
                        </a:spcAft>
                        <a:buFont typeface="Arial" panose="020B0604020202020204" pitchFamily="34" charset="0"/>
                        <a:buChar cha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Annotate the features of different artworks and the effects they have on the viewer.</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3"/>
                  </a:ext>
                </a:extLst>
              </a:tr>
              <a:tr h="588971">
                <a:tc>
                  <a:txBody>
                    <a:bodyPr/>
                    <a:lstStyle/>
                    <a:p>
                      <a:pPr algn="ctr">
                        <a:lnSpc>
                          <a:spcPct val="115000"/>
                        </a:lnSpc>
                        <a:spcAft>
                          <a:spcPts val="1000"/>
                        </a:spcAft>
                      </a:pPr>
                      <a:r>
                        <a:rPr lang="en-US" sz="1000" b="1">
                          <a:solidFill>
                            <a:schemeClr val="bg1"/>
                          </a:solidFill>
                          <a:effectLst/>
                          <a:latin typeface="ABeeZee" panose="02000000000000000000" pitchFamily="2" charset="0"/>
                          <a:ea typeface="Calibri" panose="020F0502020204030204" pitchFamily="34" charset="0"/>
                          <a:cs typeface="Times New Roman" panose="02020603050405020304" pitchFamily="18" charset="0"/>
                        </a:rPr>
                        <a:t>Y4</a:t>
                      </a:r>
                      <a:endParaRPr lang="en-GB" sz="1000" b="1">
                        <a:solidFill>
                          <a:schemeClr val="bg1"/>
                        </a:solidFill>
                        <a:effectLst/>
                        <a:latin typeface="ABeeZee" panose="02000000000000000000" pitchFamily="2" charset="0"/>
                        <a:ea typeface="Calibri" panose="020F0502020204030204" pitchFamily="34" charset="0"/>
                        <a:cs typeface="Times New Roman" panose="02020603050405020304" pitchFamily="18" charset="0"/>
                      </a:endParaRPr>
                    </a:p>
                  </a:txBody>
                  <a:tcPr marL="59120" marR="591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Review the above.</a:t>
                      </a:r>
                    </a:p>
                    <a:p>
                      <a:pPr marL="0" indent="0" algn="l">
                        <a:lnSpc>
                          <a:spcPct val="100000"/>
                        </a:lnSpc>
                        <a:spcAft>
                          <a:spcPts val="200"/>
                        </a:spcAft>
                        <a:buFont typeface="Arial" panose="020B0604020202020204" pitchFamily="34" charset="0"/>
                        <a:buNone/>
                      </a:pPr>
                      <a:endPar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Review the above.</a:t>
                      </a:r>
                    </a:p>
                    <a:p>
                      <a:pPr marL="72000" indent="-72000" algn="l">
                        <a:lnSpc>
                          <a:spcPct val="100000"/>
                        </a:lnSpc>
                        <a:spcAft>
                          <a:spcPts val="200"/>
                        </a:spcAft>
                        <a:buFont typeface="Arial" panose="020B0604020202020204" pitchFamily="34" charset="0"/>
                        <a:buChar cha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Artists can be inspired by their own experiences and stories.</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Review the above.</a:t>
                      </a:r>
                    </a:p>
                    <a:p>
                      <a:pPr marL="72000" indent="-72000" algn="l">
                        <a:lnSpc>
                          <a:spcPct val="100000"/>
                        </a:lnSpc>
                        <a:spcAft>
                          <a:spcPts val="200"/>
                        </a:spcAft>
                        <a:buFont typeface="Arial" panose="020B0604020202020204" pitchFamily="34" charset="0"/>
                        <a:buChar cha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Annotate my artwork with connections to another artist's work.</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511590544"/>
                  </a:ext>
                </a:extLst>
              </a:tr>
              <a:tr h="776309">
                <a:tc>
                  <a:txBody>
                    <a:bodyPr/>
                    <a:lstStyle/>
                    <a:p>
                      <a:pPr algn="ctr">
                        <a:lnSpc>
                          <a:spcPct val="115000"/>
                        </a:lnSpc>
                        <a:spcAft>
                          <a:spcPts val="1000"/>
                        </a:spcAft>
                      </a:pPr>
                      <a:r>
                        <a:rPr lang="en-US" sz="1000" b="1">
                          <a:solidFill>
                            <a:schemeClr val="bg1"/>
                          </a:solidFill>
                          <a:effectLst/>
                          <a:latin typeface="ABeeZee" panose="02000000000000000000" pitchFamily="2" charset="0"/>
                          <a:ea typeface="Calibri" panose="020F0502020204030204" pitchFamily="34" charset="0"/>
                          <a:cs typeface="Times New Roman" panose="02020603050405020304" pitchFamily="18" charset="0"/>
                        </a:rPr>
                        <a:t>Y5</a:t>
                      </a:r>
                      <a:endParaRPr lang="en-GB" sz="1000" b="1">
                        <a:solidFill>
                          <a:schemeClr val="bg1"/>
                        </a:solidFill>
                        <a:effectLst/>
                        <a:latin typeface="ABeeZee" panose="02000000000000000000" pitchFamily="2" charset="0"/>
                        <a:ea typeface="Calibri" panose="020F0502020204030204" pitchFamily="34" charset="0"/>
                        <a:cs typeface="Times New Roman" panose="02020603050405020304" pitchFamily="18" charset="0"/>
                      </a:endParaRPr>
                    </a:p>
                  </a:txBody>
                  <a:tcPr marL="59120" marR="591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Review the above.</a:t>
                      </a:r>
                    </a:p>
                    <a:p>
                      <a:pPr marL="72000" indent="-72000" algn="l">
                        <a:lnSpc>
                          <a:spcPct val="100000"/>
                        </a:lnSpc>
                        <a:spcAft>
                          <a:spcPts val="200"/>
                        </a:spcAft>
                        <a:buFont typeface="Arial" panose="020B0604020202020204" pitchFamily="34" charset="0"/>
                        <a:buChar cha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Artists can make mood boards to help them collect and shape ideas.</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72000" indent="-72000" algn="l">
                        <a:lnSpc>
                          <a:spcPct val="100000"/>
                        </a:lnSpc>
                        <a:spcAft>
                          <a:spcPts val="200"/>
                        </a:spcAft>
                        <a:buFont typeface="Arial" panose="020B0604020202020204" pitchFamily="34" charset="0"/>
                        <a:buChar cha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Review the above.</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Review the above.</a:t>
                      </a:r>
                    </a:p>
                    <a:p>
                      <a:pPr marL="72000" indent="-72000" algn="l">
                        <a:lnSpc>
                          <a:spcPct val="100000"/>
                        </a:lnSpc>
                        <a:spcAft>
                          <a:spcPts val="200"/>
                        </a:spcAft>
                        <a:buFont typeface="Arial" panose="020B0604020202020204" pitchFamily="34" charset="0"/>
                        <a:buChar cha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Compare the artwork of two artists.</a:t>
                      </a:r>
                    </a:p>
                    <a:p>
                      <a:pPr marL="72000" indent="-72000" algn="l">
                        <a:lnSpc>
                          <a:spcPct val="100000"/>
                        </a:lnSpc>
                        <a:spcAft>
                          <a:spcPts val="200"/>
                        </a:spcAft>
                        <a:buFont typeface="Arial" panose="020B0604020202020204" pitchFamily="34" charset="0"/>
                        <a:buChar cha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Curate an exhibition, deciding how the artwork will be displayed.</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508770398"/>
                  </a:ext>
                </a:extLst>
              </a:tr>
              <a:tr h="588971">
                <a:tc>
                  <a:txBody>
                    <a:bodyPr/>
                    <a:lstStyle/>
                    <a:p>
                      <a:pPr algn="ctr">
                        <a:lnSpc>
                          <a:spcPct val="115000"/>
                        </a:lnSpc>
                        <a:spcAft>
                          <a:spcPts val="1000"/>
                        </a:spcAft>
                      </a:pPr>
                      <a:r>
                        <a:rPr lang="en-US" sz="1000" b="1">
                          <a:solidFill>
                            <a:schemeClr val="bg1"/>
                          </a:solidFill>
                          <a:effectLst/>
                          <a:latin typeface="ABeeZee" panose="02000000000000000000" pitchFamily="2" charset="0"/>
                          <a:ea typeface="Calibri" panose="020F0502020204030204" pitchFamily="34" charset="0"/>
                          <a:cs typeface="Times New Roman" panose="02020603050405020304" pitchFamily="18" charset="0"/>
                        </a:rPr>
                        <a:t>Y6</a:t>
                      </a:r>
                      <a:endParaRPr lang="en-GB" sz="1000" b="1">
                        <a:solidFill>
                          <a:schemeClr val="bg1"/>
                        </a:solidFill>
                        <a:effectLst/>
                        <a:latin typeface="ABeeZee" panose="02000000000000000000" pitchFamily="2" charset="0"/>
                        <a:ea typeface="Calibri" panose="020F0502020204030204" pitchFamily="34" charset="0"/>
                        <a:cs typeface="Times New Roman" panose="02020603050405020304" pitchFamily="18" charset="0"/>
                      </a:endParaRPr>
                    </a:p>
                  </a:txBody>
                  <a:tcPr marL="59120" marR="591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Review the above.</a:t>
                      </a:r>
                    </a:p>
                    <a:p>
                      <a:pPr marL="72000" indent="-72000" algn="l">
                        <a:lnSpc>
                          <a:spcPct val="100000"/>
                        </a:lnSpc>
                        <a:spcAft>
                          <a:spcPts val="200"/>
                        </a:spcAft>
                        <a:buFont typeface="Arial" panose="020B0604020202020204" pitchFamily="34" charset="0"/>
                        <a:buChar char="•"/>
                      </a:pPr>
                      <a:endParaRPr lang="en-GB"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Review the above.</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Artists can be inspired to bring difficult or contentious issues to light and provoke debate and discussion.</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Review the above.</a:t>
                      </a:r>
                    </a:p>
                    <a:p>
                      <a:pPr marL="72000" indent="-72000" algn="l">
                        <a:lnSpc>
                          <a:spcPct val="100000"/>
                        </a:lnSpc>
                        <a:spcAft>
                          <a:spcPts val="200"/>
                        </a:spcAft>
                        <a:buFont typeface="Arial" panose="020B0604020202020204" pitchFamily="34" charset="0"/>
                        <a:buChar char="•"/>
                      </a:pPr>
                      <a:r>
                        <a:rPr lang="en-US" sz="10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Write as an art historian to analyse artists and their artworks.</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552238610"/>
                  </a:ext>
                </a:extLst>
              </a:tr>
            </a:tbl>
          </a:graphicData>
        </a:graphic>
      </p:graphicFrame>
    </p:spTree>
    <p:extLst>
      <p:ext uri="{BB962C8B-B14F-4D97-AF65-F5344CB8AC3E}">
        <p14:creationId xmlns:p14="http://schemas.microsoft.com/office/powerpoint/2010/main" val="4142264850"/>
      </p:ext>
    </p:extLst>
  </p:cSld>
  <p:clrMapOvr>
    <a:masterClrMapping/>
  </p:clrMapOvr>
</p:sld>
</file>

<file path=ppt/theme/theme1.xml><?xml version="1.0" encoding="utf-8"?>
<a:theme xmlns:a="http://schemas.openxmlformats.org/drawingml/2006/main" name="Title Slide">
  <a:themeElements>
    <a:clrScheme name="UL Arts (Teacher Facing)">
      <a:dk1>
        <a:srgbClr val="FFFFFF"/>
      </a:dk1>
      <a:lt1>
        <a:srgbClr val="000000"/>
      </a:lt1>
      <a:dk2>
        <a:srgbClr val="E6E6E6"/>
      </a:dk2>
      <a:lt2>
        <a:srgbClr val="565656"/>
      </a:lt2>
      <a:accent1>
        <a:srgbClr val="C35993"/>
      </a:accent1>
      <a:accent2>
        <a:srgbClr val="D17E3F"/>
      </a:accent2>
      <a:accent3>
        <a:srgbClr val="8262A6"/>
      </a:accent3>
      <a:accent4>
        <a:srgbClr val="4E83BE"/>
      </a:accent4>
      <a:accent5>
        <a:srgbClr val="3E9C64"/>
      </a:accent5>
      <a:accent6>
        <a:srgbClr val="D55D5D"/>
      </a:accent6>
      <a:hlink>
        <a:srgbClr val="88A442"/>
      </a:hlink>
      <a:folHlink>
        <a:srgbClr val="40A6B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acher Resources">
  <a:themeElements>
    <a:clrScheme name="UL Arts (Teacher Facing)">
      <a:dk1>
        <a:srgbClr val="FFFFFF"/>
      </a:dk1>
      <a:lt1>
        <a:srgbClr val="000000"/>
      </a:lt1>
      <a:dk2>
        <a:srgbClr val="E6E6E6"/>
      </a:dk2>
      <a:lt2>
        <a:srgbClr val="565656"/>
      </a:lt2>
      <a:accent1>
        <a:srgbClr val="C35993"/>
      </a:accent1>
      <a:accent2>
        <a:srgbClr val="D17E3F"/>
      </a:accent2>
      <a:accent3>
        <a:srgbClr val="8262A6"/>
      </a:accent3>
      <a:accent4>
        <a:srgbClr val="4E83BE"/>
      </a:accent4>
      <a:accent5>
        <a:srgbClr val="3E9C64"/>
      </a:accent5>
      <a:accent6>
        <a:srgbClr val="D55D5D"/>
      </a:accent6>
      <a:hlink>
        <a:srgbClr val="88A442"/>
      </a:hlink>
      <a:folHlink>
        <a:srgbClr val="40A6BA"/>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spcAft>
            <a:spcPts val="600"/>
          </a:spcAft>
          <a:defRPr sz="1000" dirty="0" smtClean="0">
            <a:solidFill>
              <a:schemeClr val="bg1"/>
            </a:solidFill>
            <a:latin typeface="Roboto" panose="02000000000000000000" pitchFamily="2" charset="0"/>
            <a:ea typeface="Roboto" panose="02000000000000000000" pitchFamily="2" charset="0"/>
            <a:cs typeface="Roboto" panose="020000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bdd40a26-798e-4419-82cd-8bafc402cc20">
      <UserInfo>
        <DisplayName>Mark Stephenson</DisplayName>
        <AccountId>31</AccountId>
        <AccountType/>
      </UserInfo>
      <UserInfo>
        <DisplayName>Jessica Quinn</DisplayName>
        <AccountId>345</AccountId>
        <AccountType/>
      </UserInfo>
      <UserInfo>
        <DisplayName>Tanya Hughes</DisplayName>
        <AccountId>18</AccountId>
        <AccountType/>
      </UserInfo>
      <UserInfo>
        <DisplayName>Sarah Kilpatrick</DisplayName>
        <AccountId>638</AccountId>
        <AccountType/>
      </UserInfo>
      <UserInfo>
        <DisplayName>Beth Walker</DisplayName>
        <AccountId>47</AccountId>
        <AccountType/>
      </UserInfo>
      <UserInfo>
        <DisplayName>Charlie Cutler</DisplayName>
        <AccountId>30</AccountId>
        <AccountType/>
      </UserInfo>
      <UserInfo>
        <DisplayName>Lucy Hawker</DisplayName>
        <AccountId>1123</AccountId>
        <AccountType/>
      </UserInfo>
    </SharedWithUsers>
    <TaxCatchAll xmlns="bdd40a26-798e-4419-82cd-8bafc402cc20" xsi:nil="true"/>
    <lcf76f155ced4ddcb4097134ff3c332f xmlns="eb27f817-6f62-42a5-b97e-5e5876e68540">
      <Terms xmlns="http://schemas.microsoft.com/office/infopath/2007/PartnerControls"/>
    </lcf76f155ced4ddcb4097134ff3c332f>
    <Formconnected xmlns="eb27f817-6f62-42a5-b97e-5e5876e68540" xsi:nil="true"/>
    <Owner xmlns="eb27f817-6f62-42a5-b97e-5e5876e68540">
      <UserInfo>
        <DisplayName/>
        <AccountId xsi:nil="true"/>
        <AccountType/>
      </UserInfo>
    </Owner>
    <AsanaLink xmlns="eb27f817-6f62-42a5-b97e-5e5876e68540">
      <Url xsi:nil="true"/>
      <Description xsi:nil="true"/>
    </AsanaLink>
    <LucidLink xmlns="eb27f817-6f62-42a5-b97e-5e5876e68540">
      <Url xsi:nil="true"/>
      <Description xsi:nil="true"/>
    </LucidLink>
    <Function xmlns="eb27f817-6f62-42a5-b97e-5e5876e68540" xsi:nil="true"/>
    <Stage xmlns="eb27f817-6f62-42a5-b97e-5e5876e6854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9E6177357FBCE499A411D5506B1466F" ma:contentTypeVersion="24" ma:contentTypeDescription="Create a new document." ma:contentTypeScope="" ma:versionID="bf527dc985259dc26b03e5c05cf11602">
  <xsd:schema xmlns:xsd="http://www.w3.org/2001/XMLSchema" xmlns:xs="http://www.w3.org/2001/XMLSchema" xmlns:p="http://schemas.microsoft.com/office/2006/metadata/properties" xmlns:ns2="eb27f817-6f62-42a5-b97e-5e5876e68540" xmlns:ns3="bdd40a26-798e-4419-82cd-8bafc402cc20" targetNamespace="http://schemas.microsoft.com/office/2006/metadata/properties" ma:root="true" ma:fieldsID="0156d1a9cfc1fb01f2b4607f1678afec" ns2:_="" ns3:_="">
    <xsd:import namespace="eb27f817-6f62-42a5-b97e-5e5876e68540"/>
    <xsd:import namespace="bdd40a26-798e-4419-82cd-8bafc402cc2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MediaServiceBillingMetadata" minOccurs="0"/>
                <xsd:element ref="ns2:Formconnected" minOccurs="0"/>
                <xsd:element ref="ns2:Function" minOccurs="0"/>
                <xsd:element ref="ns2:Owner" minOccurs="0"/>
                <xsd:element ref="ns2:Stage" minOccurs="0"/>
                <xsd:element ref="ns2:AsanaLink" minOccurs="0"/>
                <xsd:element ref="ns2:LucidLin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27f817-6f62-42a5-b97e-5e5876e685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a547d1d0-3da5-4772-b279-2d11b77b4c5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Formconnected" ma:index="24" nillable="true" ma:displayName="Form connected" ma:format="Dropdown" ma:internalName="Formconnected">
      <xsd:simpleType>
        <xsd:restriction base="dms:Choice">
          <xsd:enumeration value="Form Connected"/>
        </xsd:restriction>
      </xsd:simpleType>
    </xsd:element>
    <xsd:element name="Function" ma:index="25" nillable="true" ma:displayName="Function" ma:format="Dropdown" ma:internalName="Function">
      <xsd:simpleType>
        <xsd:union memberTypes="dms:Text">
          <xsd:simpleType>
            <xsd:restriction base="dms:Choice">
              <xsd:enumeration value="Fees"/>
              <xsd:enumeration value="Management Accounts"/>
              <xsd:enumeration value="Procurement"/>
              <xsd:enumeration value="Schools"/>
              <xsd:enumeration value="HR"/>
              <xsd:enumeration value="Data"/>
              <xsd:enumeration value="United Communities"/>
              <xsd:enumeration value="Compliance"/>
            </xsd:restriction>
          </xsd:simpleType>
        </xsd:union>
      </xsd:simpleType>
    </xsd:element>
    <xsd:element name="Owner" ma:index="26" nillable="true" ma:displayName="Owner" ma:format="Dropdown" ma:list="UserInfo" ma:SharePointGroup="0"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age" ma:index="27" nillable="true" ma:displayName="Stage" ma:format="Dropdown" ma:internalName="Stage">
      <xsd:simpleType>
        <xsd:restriction base="dms:Choice">
          <xsd:enumeration value="Backlog"/>
          <xsd:enumeration value="Process Mapping"/>
          <xsd:enumeration value="First Draft - Out for review"/>
          <xsd:enumeration value="Solution Engineering"/>
          <xsd:enumeration value="'To Be' Proposal"/>
          <xsd:enumeration value="HOLD"/>
          <xsd:enumeration value="Choice 7"/>
        </xsd:restriction>
      </xsd:simpleType>
    </xsd:element>
    <xsd:element name="AsanaLink" ma:index="28" nillable="true" ma:displayName="Asana Link" ma:format="Hyperlink" ma:internalName="AsanaLink">
      <xsd:complexType>
        <xsd:complexContent>
          <xsd:extension base="dms:URL">
            <xsd:sequence>
              <xsd:element name="Url" type="dms:ValidUrl" minOccurs="0" nillable="true"/>
              <xsd:element name="Description" type="xsd:string" nillable="true"/>
            </xsd:sequence>
          </xsd:extension>
        </xsd:complexContent>
      </xsd:complexType>
    </xsd:element>
    <xsd:element name="LucidLink" ma:index="29" nillable="true" ma:displayName="Lucid Link" ma:description="Link to process map on Lucid" ma:format="Hyperlink" ma:internalName="LucidLink">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dd40a26-798e-4419-82cd-8bafc402cc2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66a694a5-b75d-4606-a410-cac4d626996e}" ma:internalName="TaxCatchAll" ma:showField="CatchAllData" ma:web="bdd40a26-798e-4419-82cd-8bafc402cc20">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F20F8DA-C4FB-4450-BACC-F5A742E79B9F}">
  <ds:schemaRefs>
    <ds:schemaRef ds:uri="7cdbce52-7c58-4c49-97cb-d953267058b2"/>
    <ds:schemaRef ds:uri="84283a62-dbf0-4bf3-9286-04d2ea05a3ac"/>
    <ds:schemaRef ds:uri="bdd40a26-798e-4419-82cd-8bafc402cc20"/>
    <ds:schemaRef ds:uri="eb27f817-6f62-42a5-b97e-5e5876e6854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74026C6-3884-409C-B100-180A63C7E50E}">
  <ds:schemaRefs>
    <ds:schemaRef ds:uri="bdd40a26-798e-4419-82cd-8bafc402cc20"/>
    <ds:schemaRef ds:uri="eb27f817-6f62-42a5-b97e-5e5876e6854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F2A31F0-0284-4FFD-850E-478562CD718B}">
  <ds:schemaRefs>
    <ds:schemaRef ds:uri="http://schemas.microsoft.com/sharepoint/v3/contenttype/forms"/>
  </ds:schemaRefs>
</ds:datastoreItem>
</file>

<file path=docMetadata/LabelInfo.xml><?xml version="1.0" encoding="utf-8"?>
<clbl:labelList xmlns:clbl="http://schemas.microsoft.com/office/2020/mipLabelMetadata">
  <clbl:label id="{a4d068aa-090e-4f55-a950-b1b95cea1c6b}" enabled="0" method="" siteId="{a4d068aa-090e-4f55-a950-b1b95cea1c6b}" removed="1"/>
</clbl:labelList>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A4 Paper (210x297 mm)</PresentationFormat>
  <Slides>12</Slides>
  <Notes>1</Notes>
  <HiddenSlides>0</HiddenSlide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Title Slide</vt:lpstr>
      <vt:lpstr>Teacher Resources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Quinn</dc:creator>
  <cp:revision>1</cp:revision>
  <dcterms:created xsi:type="dcterms:W3CDTF">2021-04-22T13:12:58Z</dcterms:created>
  <dcterms:modified xsi:type="dcterms:W3CDTF">2026-07-08T10:43:04Z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0x01010069E6177357FBCE499A411D5506B1466F</vt:lpwstr>
  </property>
  <property fmtid="{D5CDD505-2E9C-101B-9397-08002B2CF9AE}" pid="3" name="MediaServiceImageTags">
    <vt:lpwstr/>
  </property>
</Properties>
</file>